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 id="263" r:id="rId12"/>
    <p:sldId id="264" r:id="rId13"/>
    <p:sldId id="267" r:id="rId14"/>
    <p:sldId id="265" r:id="rId15"/>
    <p:sldId id="266" r:id="rId16"/>
    <p:sldId id="268" r:id="rId17"/>
    <p:sldId id="270" r:id="rId18"/>
    <p:sldId id="269" r:id="rId19"/>
    <p:sldId id="271" r:id="rId20"/>
    <p:sldId id="272" r:id="rId21"/>
    <p:sldId id="273" r:id="rId22"/>
    <p:sldId id="283" r:id="rId23"/>
    <p:sldId id="275" r:id="rId24"/>
    <p:sldId id="274" r:id="rId25"/>
    <p:sldId id="276" r:id="rId26"/>
    <p:sldId id="277" r:id="rId27"/>
    <p:sldId id="278" r:id="rId28"/>
    <p:sldId id="279" r:id="rId29"/>
    <p:sldId id="280" r:id="rId30"/>
    <p:sldId id="281" r:id="rId31"/>
    <p:sldId id="28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22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25"/>
          <p:cNvGrpSpPr>
            <a:grpSpLocks noChangeAspect="1"/>
          </p:cNvGrpSpPr>
          <p:nvPr/>
        </p:nvGrpSpPr>
        <p:grpSpPr>
          <a:xfrm>
            <a:off x="2071048" y="2502945"/>
            <a:ext cx="1466879" cy="1676400"/>
            <a:chOff x="1230573" y="1890215"/>
            <a:chExt cx="1444388" cy="1650696"/>
          </a:xfrm>
        </p:grpSpPr>
        <p:sp>
          <p:nvSpPr>
            <p:cNvPr id="9" name="Oval 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A2F0292D-1797-49A5-8D2D-8D50C72EF3CC}" type="datetimeFigureOut">
              <a:rPr lang="en-US" smtClean="0"/>
              <a:t>9/11/2017</a:t>
            </a:fld>
            <a:endParaRPr lang="en-US"/>
          </a:p>
        </p:txBody>
      </p:sp>
      <p:sp>
        <p:nvSpPr>
          <p:cNvPr id="5" name="Footer Placeholder 4"/>
          <p:cNvSpPr>
            <a:spLocks noGrp="1"/>
          </p:cNvSpPr>
          <p:nvPr>
            <p:ph type="ftr" sz="quarter" idx="11"/>
          </p:nvPr>
        </p:nvSpPr>
        <p:spPr>
          <a:xfrm>
            <a:off x="457200" y="6356350"/>
            <a:ext cx="2895600" cy="365125"/>
          </a:xfrm>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D6CC888B-D9F9-4E54-B722-F151A9F45E95}" type="slidenum">
              <a:rPr lang="en-US" smtClean="0"/>
              <a:t>‹#›</a:t>
            </a:fld>
            <a:endParaRPr lang="en-US"/>
          </a:p>
        </p:txBody>
      </p:sp>
      <p:sp>
        <p:nvSpPr>
          <p:cNvPr id="13" name="Round Same Side Corner Rectangle 12"/>
          <p:cNvSpPr/>
          <p:nvPr/>
        </p:nvSpPr>
        <p:spPr>
          <a:xfrm rot="5400000" flipH="1">
            <a:off x="4572000" y="1603786"/>
            <a:ext cx="3474720" cy="3474720"/>
          </a:xfrm>
          <a:prstGeom prst="round2SameRect">
            <a:avLst>
              <a:gd name="adj1" fmla="val 3122"/>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4651248" y="1680881"/>
            <a:ext cx="3273552" cy="1640541"/>
          </a:xfrm>
        </p:spPr>
        <p:txBody>
          <a:bodyPr vert="horz" lIns="91440" tIns="0" rIns="91440" bIns="0" rtlCol="0" anchor="b" anchorCtr="0">
            <a:noAutofit/>
          </a:bodyPr>
          <a:lstStyle>
            <a:lvl1pPr algn="ct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651248" y="3384176"/>
            <a:ext cx="3273552" cy="530352"/>
          </a:xfrm>
        </p:spPr>
        <p:txBody>
          <a:bodyPr vert="horz" lIns="91440" tIns="0" rIns="91440" bIns="0" rtlCol="0">
            <a:normAutofit/>
          </a:bodyPr>
          <a:lstStyle>
            <a:lvl1pPr marL="0" indent="0" algn="ct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a:lstStyle>
            <a:lvl1pPr>
              <a:buNone/>
              <a:defRPr/>
            </a:lvl1pPr>
          </a:lstStyle>
          <a:p>
            <a:r>
              <a:rPr lang="en-US"/>
              <a:t>Drag picture to placeholder or click icon to add</a:t>
            </a:r>
            <a:endParaRPr/>
          </a:p>
        </p:txBody>
      </p:sp>
      <p:sp>
        <p:nvSpPr>
          <p:cNvPr id="2" name="Title 1"/>
          <p:cNvSpPr>
            <a:spLocks noGrp="1"/>
          </p:cNvSpPr>
          <p:nvPr>
            <p:ph type="title"/>
          </p:nvPr>
        </p:nvSpPr>
        <p:spPr>
          <a:xfrm>
            <a:off x="3426758" y="5069541"/>
            <a:ext cx="4924425" cy="662519"/>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a:lstStyle>
            <a:lvl1pPr>
              <a:buNone/>
              <a:defRPr/>
            </a:lvl1pPr>
          </a:lstStyle>
          <a:p>
            <a:r>
              <a:rPr lang="en-US"/>
              <a:t>Drag picture to placeholder or click icon to add</a:t>
            </a:r>
            <a:endParaRPr/>
          </a:p>
        </p:txBody>
      </p:sp>
      <p:sp>
        <p:nvSpPr>
          <p:cNvPr id="2" name="Title 1"/>
          <p:cNvSpPr>
            <a:spLocks noGrp="1"/>
          </p:cNvSpPr>
          <p:nvPr>
            <p:ph type="title"/>
          </p:nvPr>
        </p:nvSpPr>
        <p:spPr>
          <a:xfrm>
            <a:off x="2948318" y="3904812"/>
            <a:ext cx="5416313" cy="681892"/>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a:lstStyle>
            <a:lvl1pPr marL="0" indent="0">
              <a:buNone/>
              <a:defRPr/>
            </a:lvl1pPr>
          </a:lstStyle>
          <a:p>
            <a:r>
              <a:rPr lang="en-US"/>
              <a:t>Drag picture to placeholder or click icon to add</a:t>
            </a:r>
            <a:endParaRPr/>
          </a:p>
        </p:txBody>
      </p:sp>
      <p:sp>
        <p:nvSpPr>
          <p:cNvPr id="2" name="Title 1"/>
          <p:cNvSpPr>
            <a:spLocks noGrp="1"/>
          </p:cNvSpPr>
          <p:nvPr>
            <p:ph type="title"/>
          </p:nvPr>
        </p:nvSpPr>
        <p:spPr>
          <a:xfrm>
            <a:off x="2948318" y="5055855"/>
            <a:ext cx="5416313" cy="681892"/>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en-US"/>
              <a:t>Drag picture to placeholder or click icon to add</a:t>
            </a:r>
            <a:endParaRPr/>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vert="horz" lIns="91440" tIns="45720" rIns="91440" bIns="45720"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r>
              <a:rPr lang="en-US"/>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nchor="b"/>
          <a:lstStyle>
            <a:lvl1pPr algn="l">
              <a:defRPr sz="1800" b="0"/>
            </a:lvl1pPr>
          </a:lstStyle>
          <a:p>
            <a:r>
              <a:rPr lang="en-US"/>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vert="horz"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en-US"/>
              <a:t>Drag picture to placeholder or click icon to add</a:t>
            </a:r>
            <a:endParaRPr/>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vert="horz" anchor="t" anchorCtr="1">
            <a:normAutofit/>
          </a:bodyPr>
          <a:lstStyle>
            <a:lvl1pPr marL="0" indent="0">
              <a:buNone/>
              <a:defRPr sz="1600"/>
            </a:lvl1pPr>
          </a:lstStyle>
          <a:p>
            <a:r>
              <a:rPr lang="en-US"/>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spcBef>
                <a:spcPts val="6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anchor="t" anchorCtr="1">
            <a:normAutofit/>
          </a:bodyPr>
          <a:lstStyle>
            <a:lvl1pPr marL="0" indent="0">
              <a:buNone/>
              <a:defRPr sz="1600"/>
            </a:lvl1pPr>
          </a:lstStyle>
          <a:p>
            <a:r>
              <a:rPr lang="en-US"/>
              <a:t>Drag picture to placeholder or click icon to add</a:t>
            </a:r>
            <a:endParaRPr/>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17" name="Text Placeholder 3"/>
          <p:cNvSpPr>
            <a:spLocks noGrp="1"/>
          </p:cNvSpPr>
          <p:nvPr>
            <p:ph type="body" sz="half" idx="15"/>
          </p:nvPr>
        </p:nvSpPr>
        <p:spPr>
          <a:xfrm>
            <a:off x="5840505" y="4108759"/>
            <a:ext cx="2524126" cy="1998756"/>
          </a:xfrm>
        </p:spPr>
        <p:txBody>
          <a:bodyPr/>
          <a:lstStyle>
            <a:lvl1pPr marL="0" indent="0">
              <a:spcBef>
                <a:spcPts val="6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1" name="Text Placeholder 3"/>
          <p:cNvSpPr>
            <a:spLocks noGrp="1"/>
          </p:cNvSpPr>
          <p:nvPr>
            <p:ph type="body" sz="half" idx="16"/>
          </p:nvPr>
        </p:nvSpPr>
        <p:spPr>
          <a:xfrm>
            <a:off x="5840505" y="34426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anchor="t" anchorCtr="1">
            <a:normAutofit/>
          </a:bodyPr>
          <a:lstStyle>
            <a:lvl1pPr marL="0" indent="0">
              <a:buNone/>
              <a:defRPr sz="1600"/>
            </a:lvl1pPr>
          </a:lstStyle>
          <a:p>
            <a:r>
              <a:rPr lang="en-US"/>
              <a:t>Drag picture to placeholder or click icon to add</a:t>
            </a:r>
            <a:endParaRPr/>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anchor="b" anchorCtr="1">
            <a:normAutofit/>
            <a:scene3d>
              <a:camera prst="orthographicFront">
                <a:rot lat="0" lon="0" rev="10800000"/>
              </a:camera>
              <a:lightRig rig="threePt" dir="t"/>
            </a:scene3d>
          </a:bodyPr>
          <a:lstStyle>
            <a:lvl1pPr marL="0" indent="0">
              <a:buNone/>
              <a:defRPr sz="1600"/>
            </a:lvl1pPr>
          </a:lstStyle>
          <a:p>
            <a:r>
              <a:rPr lang="en-US"/>
              <a:t>Drag picture to placeholder or click icon to add</a:t>
            </a:r>
            <a:endParaRPr/>
          </a:p>
        </p:txBody>
      </p:sp>
      <p:sp>
        <p:nvSpPr>
          <p:cNvPr id="22" name="Text Placeholder 3"/>
          <p:cNvSpPr>
            <a:spLocks noGrp="1"/>
          </p:cNvSpPr>
          <p:nvPr>
            <p:ph type="body" sz="half" idx="17"/>
          </p:nvPr>
        </p:nvSpPr>
        <p:spPr>
          <a:xfrm>
            <a:off x="5840505" y="443551"/>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anchor="t" anchorCtr="1">
            <a:normAutofit/>
          </a:bodyPr>
          <a:lstStyle>
            <a:lvl1pPr marL="0" indent="0">
              <a:buNone/>
              <a:defRPr sz="1600"/>
            </a:lvl1pPr>
          </a:lstStyle>
          <a:p>
            <a:r>
              <a:rPr lang="en-US"/>
              <a:t>Drag picture to placeholder or click icon to add</a:t>
            </a:r>
            <a:endParaRPr/>
          </a:p>
        </p:txBody>
      </p:sp>
      <p:sp>
        <p:nvSpPr>
          <p:cNvPr id="13" name="Text Placeholder 3"/>
          <p:cNvSpPr>
            <a:spLocks noGrp="1"/>
          </p:cNvSpPr>
          <p:nvPr>
            <p:ph type="body" sz="half" idx="19"/>
          </p:nvPr>
        </p:nvSpPr>
        <p:spPr>
          <a:xfrm>
            <a:off x="5840505" y="3133941"/>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3"/>
          <p:cNvSpPr>
            <a:spLocks noGrp="1"/>
          </p:cNvSpPr>
          <p:nvPr>
            <p:ph type="body" sz="half" idx="20"/>
          </p:nvPr>
        </p:nvSpPr>
        <p:spPr>
          <a:xfrm>
            <a:off x="5840505" y="2452048"/>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spcBef>
                <a:spcPts val="30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8" name="Text Placeholder 3"/>
          <p:cNvSpPr>
            <a:spLocks noGrp="1"/>
          </p:cNvSpPr>
          <p:nvPr>
            <p:ph type="body" sz="half" idx="22"/>
          </p:nvPr>
        </p:nvSpPr>
        <p:spPr>
          <a:xfrm>
            <a:off x="5840505" y="4462815"/>
            <a:ext cx="2524126" cy="674687"/>
          </a:xfrm>
        </p:spPr>
        <p:txBody>
          <a:bodyPr vert="horz" lIns="91440" tIns="45720" rIns="91440" bIns="45720" rtlCol="0" anchor="b" anchorCtr="0">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en-US"/>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A2F0292D-1797-49A5-8D2D-8D50C72EF3CC}"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A2F0292D-1797-49A5-8D2D-8D50C72EF3CC}"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normAutofit/>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A2F0292D-1797-49A5-8D2D-8D50C72EF3CC}"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2F0292D-1797-49A5-8D2D-8D50C72EF3CC}"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a:lstStyle>
            <a:lvl1pPr algn="ctr">
              <a:defRPr sz="900">
                <a:solidFill>
                  <a:schemeClr val="bg1">
                    <a:lumMod val="75000"/>
                  </a:schemeClr>
                </a:solidFill>
              </a:defRPr>
            </a:lvl1pPr>
          </a:lstStyle>
          <a:p>
            <a:fld id="{D6CC888B-D9F9-4E54-B722-F151A9F45E95}" type="slidenum">
              <a:rPr lang="en-US" smtClean="0"/>
              <a:t>‹#›</a:t>
            </a:fld>
            <a:endParaRPr lang="en-US"/>
          </a:p>
        </p:txBody>
      </p:sp>
      <p:sp>
        <p:nvSpPr>
          <p:cNvPr id="7" name="Round Same Side Corner Rectangle 6"/>
          <p:cNvSpPr/>
          <p:nvPr/>
        </p:nvSpPr>
        <p:spPr>
          <a:xfrm rot="16200000">
            <a:off x="1066801" y="1603786"/>
            <a:ext cx="3474720" cy="3474720"/>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a:lstStyle>
            <a:lvl1pPr marL="0" indent="0">
              <a:buNone/>
              <a:defRPr/>
            </a:lvl1pPr>
          </a:lstStyle>
          <a:p>
            <a:r>
              <a:rPr lang="en-US"/>
              <a:t>Drag picture to placeholder or click icon to add</a:t>
            </a:r>
            <a:endParaRPr/>
          </a:p>
        </p:txBody>
      </p:sp>
      <p:grpSp>
        <p:nvGrpSpPr>
          <p:cNvPr id="8" name="Group 25"/>
          <p:cNvGrpSpPr>
            <a:grpSpLocks noChangeAspect="1"/>
          </p:cNvGrpSpPr>
          <p:nvPr/>
        </p:nvGrpSpPr>
        <p:grpSpPr>
          <a:xfrm>
            <a:off x="2071048" y="1842448"/>
            <a:ext cx="1466879" cy="1676400"/>
            <a:chOff x="1230573" y="1890215"/>
            <a:chExt cx="1444388" cy="1650696"/>
          </a:xfrm>
        </p:grpSpPr>
        <p:sp>
          <p:nvSpPr>
            <p:cNvPr id="27" name="Oval 2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156447" y="3114115"/>
            <a:ext cx="3276600" cy="1162050"/>
          </a:xfrm>
        </p:spPr>
        <p:txBody>
          <a:bodyPr tIns="0" bIns="0" anchor="b" anchorCtr="0">
            <a:noAutofit/>
          </a:bodyPr>
          <a:lstStyle>
            <a:lvl1pPr algn="ctr">
              <a:lnSpc>
                <a:spcPts val="4000"/>
              </a:lnSpc>
              <a:defRPr sz="36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grpSp>
        <p:nvGrpSpPr>
          <p:cNvPr id="8" name="Group 16"/>
          <p:cNvGrpSpPr/>
          <p:nvPr/>
        </p:nvGrpSpPr>
        <p:grpSpPr>
          <a:xfrm>
            <a:off x="222912" y="1254456"/>
            <a:ext cx="7892388" cy="3918778"/>
            <a:chOff x="222912" y="1254456"/>
            <a:chExt cx="7892388" cy="3918778"/>
          </a:xfrm>
        </p:grpSpPr>
        <p:sp>
          <p:nvSpPr>
            <p:cNvPr id="7" name="Rounded Rectangle 6"/>
            <p:cNvSpPr/>
            <p:nvPr/>
          </p:nvSpPr>
          <p:spPr>
            <a:xfrm>
              <a:off x="1028700" y="1600200"/>
              <a:ext cx="7086600" cy="3474720"/>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9"/>
            <p:cNvGrpSpPr/>
            <p:nvPr/>
          </p:nvGrpSpPr>
          <p:grpSpPr>
            <a:xfrm>
              <a:off x="222912" y="1254456"/>
              <a:ext cx="3429000" cy="3918778"/>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3724182" y="2021541"/>
            <a:ext cx="4200618" cy="1362075"/>
          </a:xfrm>
        </p:spPr>
        <p:txBody>
          <a:bodyPr vert="horz" lIns="91440" tIns="0" rIns="91440" bIns="0" rtlCol="0" anchor="b" anchorCtr="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3321424" y="3388659"/>
            <a:ext cx="4603376" cy="1083328"/>
          </a:xfrm>
        </p:spPr>
        <p:txBody>
          <a:bodyPr vert="horz" lIns="91440" tIns="0" rIns="9144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3200" y="6356350"/>
            <a:ext cx="2133600" cy="365125"/>
          </a:xfrm>
        </p:spPr>
        <p:txBody>
          <a:bodyPr/>
          <a:lstStyle/>
          <a:p>
            <a:fld id="{A2F0292D-1797-49A5-8D2D-8D50C72EF3CC}"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267200" y="6356350"/>
            <a:ext cx="609600" cy="365125"/>
          </a:xfrm>
        </p:spPr>
        <p:txBody>
          <a:bodyPr vert="horz" lIns="91440" tIns="45720" rIns="91440" bIns="45720" rtlCol="0" anchor="ctr"/>
          <a:lstStyle>
            <a:lvl1pPr marL="0" algn="ctr" defTabSz="914400" rtl="0" eaLnBrk="1" latinLnBrk="0" hangingPunct="1">
              <a:defRPr sz="900" b="1" kern="1200">
                <a:solidFill>
                  <a:schemeClr val="bg1">
                    <a:lumMod val="75000"/>
                  </a:schemeClr>
                </a:solidFill>
                <a:latin typeface="+mn-lt"/>
                <a:ea typeface="+mn-ea"/>
                <a:cs typeface="+mn-cs"/>
              </a:defRPr>
            </a:lvl1pPr>
          </a:lstStyle>
          <a:p>
            <a:fld id="{D6CC888B-D9F9-4E54-B722-F151A9F45E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grpSp>
        <p:nvGrpSpPr>
          <p:cNvPr id="8" name="Group 13"/>
          <p:cNvGrpSpPr/>
          <p:nvPr/>
        </p:nvGrpSpPr>
        <p:grpSpPr>
          <a:xfrm>
            <a:off x="7418696" y="457200"/>
            <a:ext cx="914400" cy="914400"/>
            <a:chOff x="842682" y="2971800"/>
            <a:chExt cx="914400" cy="914400"/>
          </a:xfrm>
        </p:grpSpPr>
        <p:sp>
          <p:nvSpPr>
            <p:cNvPr id="15"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p:nvGrpSpPr>
          <p:grpSpPr>
            <a:xfrm>
              <a:off x="948372" y="3034353"/>
              <a:ext cx="700732" cy="800823"/>
              <a:chOff x="1230573" y="1890215"/>
              <a:chExt cx="1444388" cy="1650696"/>
            </a:xfrm>
          </p:grpSpPr>
          <p:sp>
            <p:nvSpPr>
              <p:cNvPr id="17" name="Oval 16"/>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a:xfrm>
            <a:off x="744070" y="224118"/>
            <a:ext cx="4800600" cy="886968"/>
          </a:xfrm>
        </p:spPr>
        <p:txBody>
          <a:bodyPr lIns="45720"/>
          <a:lstStyle/>
          <a:p>
            <a:r>
              <a:rPr lang="en-US"/>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321040" y="363071"/>
            <a:ext cx="609600" cy="365125"/>
          </a:xfrm>
        </p:spPr>
        <p:txBody>
          <a:bodyPr/>
          <a:lstStyle/>
          <a:p>
            <a:fld id="{D6CC888B-D9F9-4E54-B722-F151A9F45E9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2F0292D-1797-49A5-8D2D-8D50C72EF3CC}" type="datetimeFigureOut">
              <a:rPr lang="en-US" smtClean="0"/>
              <a:t>9/11/2017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321729" y="365760"/>
            <a:ext cx="609600" cy="365125"/>
          </a:xfrm>
        </p:spPr>
        <p:txBody>
          <a:bodyPr vert="horz" lIns="91440" tIns="45720" rIns="91440" bIns="45720" rtlCol="0" anchor="ctr"/>
          <a:lstStyle>
            <a:lvl1pPr marL="0" algn="l" defTabSz="914400" rtl="0" eaLnBrk="1" latinLnBrk="0" hangingPunct="1">
              <a:defRPr sz="1800" b="1" kern="1200">
                <a:solidFill>
                  <a:schemeClr val="accent1"/>
                </a:solidFill>
                <a:latin typeface="+mn-lt"/>
                <a:ea typeface="+mn-ea"/>
                <a:cs typeface="+mn-cs"/>
              </a:defRPr>
            </a:lvl1pPr>
          </a:lstStyle>
          <a:p>
            <a:fld id="{D6CC888B-D9F9-4E54-B722-F151A9F45E95}" type="slidenum">
              <a:rPr lang="en-US" smtClean="0"/>
              <a:t>‹#›</a:t>
            </a:fld>
            <a:endParaRPr lang="en-US"/>
          </a:p>
        </p:txBody>
      </p:sp>
      <p:grpSp>
        <p:nvGrpSpPr>
          <p:cNvPr id="10" name="Group 15"/>
          <p:cNvGrpSpPr/>
          <p:nvPr/>
        </p:nvGrpSpPr>
        <p:grpSpPr>
          <a:xfrm>
            <a:off x="7418696" y="457200"/>
            <a:ext cx="914400" cy="914400"/>
            <a:chOff x="842682" y="2971800"/>
            <a:chExt cx="914400" cy="914400"/>
          </a:xfrm>
        </p:grpSpPr>
        <p:sp>
          <p:nvSpPr>
            <p:cNvPr id="17"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a:grpSpLocks noChangeAspect="1"/>
            </p:cNvGrpSpPr>
            <p:nvPr/>
          </p:nvGrpSpPr>
          <p:grpSpPr>
            <a:xfrm>
              <a:off x="948372" y="3034353"/>
              <a:ext cx="700732" cy="800823"/>
              <a:chOff x="1230573" y="1890215"/>
              <a:chExt cx="1444388" cy="1650696"/>
            </a:xfrm>
          </p:grpSpPr>
          <p:sp>
            <p:nvSpPr>
              <p:cNvPr id="19" name="Oval 18"/>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40664" y="228600"/>
            <a:ext cx="4800600" cy="886968"/>
          </a:xfrm>
        </p:spPr>
        <p:txBody>
          <a:bodyPr vert="horz" lIns="45720" tIns="45720" rIns="91440" bIns="45720" rtlCol="0" anchor="b" anchorCtr="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en-US"/>
              <a:t>Click to edit Master title style</a:t>
            </a:r>
            <a:endParaRPr/>
          </a:p>
        </p:txBody>
      </p:sp>
      <p:sp>
        <p:nvSpPr>
          <p:cNvPr id="3" name="Date Placeholder 2"/>
          <p:cNvSpPr>
            <a:spLocks noGrp="1"/>
          </p:cNvSpPr>
          <p:nvPr>
            <p:ph type="dt" sz="half" idx="10"/>
          </p:nvPr>
        </p:nvSpPr>
        <p:spPr/>
        <p:txBody>
          <a:bodyPr/>
          <a:lstStyle/>
          <a:p>
            <a:fld id="{A2F0292D-1797-49A5-8D2D-8D50C72EF3CC}" type="datetimeFigureOut">
              <a:rPr lang="en-US" smtClean="0"/>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8321040" y="365760"/>
            <a:ext cx="609600" cy="365125"/>
          </a:xfrm>
        </p:spPr>
        <p:txBody>
          <a:bodyPr/>
          <a:lstStyle/>
          <a:p>
            <a:fld id="{D6CC888B-D9F9-4E54-B722-F151A9F45E95}" type="slidenum">
              <a:rPr lang="en-US" smtClean="0"/>
              <a:t>‹#›</a:t>
            </a:fld>
            <a:endParaRPr lang="en-US"/>
          </a:p>
        </p:txBody>
      </p:sp>
      <p:grpSp>
        <p:nvGrpSpPr>
          <p:cNvPr id="6" name="Group 8"/>
          <p:cNvGrpSpPr/>
          <p:nvPr/>
        </p:nvGrpSpPr>
        <p:grpSpPr>
          <a:xfrm>
            <a:off x="7418696" y="457200"/>
            <a:ext cx="914400" cy="914400"/>
            <a:chOff x="842682" y="2971800"/>
            <a:chExt cx="914400" cy="914400"/>
          </a:xfrm>
        </p:grpSpPr>
        <p:sp>
          <p:nvSpPr>
            <p:cNvPr id="10"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0"/>
            <p:cNvGrpSpPr>
              <a:grpSpLocks noChangeAspect="1"/>
            </p:cNvGrpSpPr>
            <p:nvPr/>
          </p:nvGrpSpPr>
          <p:grpSpPr>
            <a:xfrm>
              <a:off x="948372" y="3034353"/>
              <a:ext cx="700732" cy="800823"/>
              <a:chOff x="1230573" y="1890215"/>
              <a:chExt cx="1444388" cy="1650696"/>
            </a:xfrm>
          </p:grpSpPr>
          <p:sp>
            <p:nvSpPr>
              <p:cNvPr id="12" name="Oval 11"/>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0292D-1797-49A5-8D2D-8D50C72EF3CC}" type="datetimeFigureOut">
              <a:rPr lang="en-US" smtClean="0"/>
              <a:t>9/11/2017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8321040" y="365760"/>
            <a:ext cx="609600" cy="365125"/>
          </a:xfrm>
        </p:spPr>
        <p:txBody>
          <a:bodyPr/>
          <a:lstStyle/>
          <a:p>
            <a:fld id="{D6CC888B-D9F9-4E54-B722-F151A9F45E95}" type="slidenum">
              <a:rPr lang="en-US" smtClean="0"/>
              <a:t>‹#›</a:t>
            </a:fld>
            <a:endParaRPr lang="en-US"/>
          </a:p>
        </p:txBody>
      </p:sp>
      <p:grpSp>
        <p:nvGrpSpPr>
          <p:cNvPr id="5" name="Group 7"/>
          <p:cNvGrpSpPr/>
          <p:nvPr/>
        </p:nvGrpSpPr>
        <p:grpSpPr>
          <a:xfrm>
            <a:off x="7418696" y="457200"/>
            <a:ext cx="914400" cy="914400"/>
            <a:chOff x="842682" y="2971800"/>
            <a:chExt cx="914400" cy="914400"/>
          </a:xfrm>
        </p:grpSpPr>
        <p:sp>
          <p:nvSpPr>
            <p:cNvPr id="9"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10"/>
            <p:cNvGrpSpPr>
              <a:grpSpLocks noChangeAspect="1"/>
            </p:cNvGrpSpPr>
            <p:nvPr/>
          </p:nvGrpSpPr>
          <p:grpSpPr>
            <a:xfrm>
              <a:off x="948372" y="3034353"/>
              <a:ext cx="700732" cy="800823"/>
              <a:chOff x="1230573" y="1890215"/>
              <a:chExt cx="1444388" cy="1650696"/>
            </a:xfrm>
          </p:grpSpPr>
          <p:sp>
            <p:nvSpPr>
              <p:cNvPr id="11" name="Oval 10"/>
              <p:cNvSpPr/>
              <p:nvPr/>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Oval 11"/>
              <p:cNvSpPr/>
              <p:nvPr/>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nchor="b"/>
          <a:lstStyle>
            <a:lvl1pPr algn="l">
              <a:defRPr sz="2200" b="0"/>
            </a:lvl1pPr>
          </a:lstStyle>
          <a:p>
            <a:r>
              <a:rPr lang="en-US"/>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F0292D-1797-49A5-8D2D-8D50C72EF3CC}"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900" b="1">
                <a:solidFill>
                  <a:schemeClr val="bg1">
                    <a:lumMod val="75000"/>
                  </a:schemeClr>
                </a:solidFill>
              </a:defRPr>
            </a:lvl1pPr>
          </a:lstStyle>
          <a:p>
            <a:fld id="{A2F0292D-1797-49A5-8D2D-8D50C72EF3CC}" type="datetimeFigureOut">
              <a:rPr lang="en-US" smtClean="0"/>
              <a:t>9/11/2017</a:t>
            </a:fld>
            <a:endParaRPr lang="en-US"/>
          </a:p>
        </p:txBody>
      </p:sp>
      <p:sp>
        <p:nvSpPr>
          <p:cNvPr id="2" name="Title Placeholder 1"/>
          <p:cNvSpPr>
            <a:spLocks noGrp="1"/>
          </p:cNvSpPr>
          <p:nvPr>
            <p:ph type="title"/>
          </p:nvPr>
        </p:nvSpPr>
        <p:spPr>
          <a:xfrm>
            <a:off x="3429000" y="685800"/>
            <a:ext cx="4948238" cy="886968"/>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3429000" y="2020888"/>
            <a:ext cx="4946602" cy="41052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900" b="1">
                <a:solidFill>
                  <a:schemeClr val="bg1">
                    <a:lumMod val="75000"/>
                  </a:schemeClr>
                </a:solidFill>
              </a:defRPr>
            </a:lvl1pPr>
          </a:lstStyle>
          <a:p>
            <a:endParaRPr lang="en-US"/>
          </a:p>
        </p:txBody>
      </p:sp>
      <p:sp>
        <p:nvSpPr>
          <p:cNvPr id="6" name="Slide Number Placeholder 5"/>
          <p:cNvSpPr>
            <a:spLocks noGrp="1"/>
          </p:cNvSpPr>
          <p:nvPr>
            <p:ph type="sldNum" sz="quarter" idx="4"/>
          </p:nvPr>
        </p:nvSpPr>
        <p:spPr>
          <a:xfrm>
            <a:off x="1752600" y="2877671"/>
            <a:ext cx="609600" cy="365125"/>
          </a:xfrm>
          <a:prstGeom prst="rect">
            <a:avLst/>
          </a:prstGeom>
        </p:spPr>
        <p:txBody>
          <a:bodyPr vert="horz" lIns="91440" tIns="45720" rIns="91440" bIns="45720" rtlCol="0" anchor="ctr"/>
          <a:lstStyle>
            <a:lvl1pPr algn="l">
              <a:defRPr sz="1800" b="1">
                <a:solidFill>
                  <a:schemeClr val="accent1"/>
                </a:solidFill>
              </a:defRPr>
            </a:lvl1pPr>
          </a:lstStyle>
          <a:p>
            <a:fld id="{D6CC888B-D9F9-4E54-B722-F151A9F45E95}" type="slidenum">
              <a:rPr lang="en-US" smtClean="0"/>
              <a:t>‹#›</a:t>
            </a:fld>
            <a:endParaRPr lang="en-US"/>
          </a:p>
        </p:txBody>
      </p:sp>
      <p:grpSp>
        <p:nvGrpSpPr>
          <p:cNvPr id="7" name="Group 18"/>
          <p:cNvGrpSpPr/>
          <p:nvPr/>
        </p:nvGrpSpPr>
        <p:grpSpPr>
          <a:xfrm>
            <a:off x="842682" y="2971800"/>
            <a:ext cx="914400" cy="914400"/>
            <a:chOff x="842682" y="2971800"/>
            <a:chExt cx="914400" cy="914400"/>
          </a:xfrm>
        </p:grpSpPr>
        <p:sp>
          <p:nvSpPr>
            <p:cNvPr id="8" name="Rounded Rectangle 7"/>
            <p:cNvSpPr/>
            <p:nvPr userDrawn="1"/>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10"/>
            <p:cNvGrpSpPr>
              <a:grpSpLocks noChangeAspect="1"/>
            </p:cNvGrpSpPr>
            <p:nvPr userDrawn="1"/>
          </p:nvGrpSpPr>
          <p:grpSpPr>
            <a:xfrm>
              <a:off x="948372" y="3034352"/>
              <a:ext cx="700732" cy="800822"/>
              <a:chOff x="1230573" y="1890215"/>
              <a:chExt cx="1444388" cy="1650696"/>
            </a:xfrm>
          </p:grpSpPr>
          <p:sp>
            <p:nvSpPr>
              <p:cNvPr id="12" name="Oval 11"/>
              <p:cNvSpPr/>
              <p:nvPr userDrawn="1"/>
            </p:nvSpPr>
            <p:spPr>
              <a:xfrm>
                <a:off x="1230573" y="1890215"/>
                <a:ext cx="1444388" cy="93714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userDrawn="1"/>
            </p:nvSpPr>
            <p:spPr>
              <a:xfrm>
                <a:off x="1935709" y="2845831"/>
                <a:ext cx="603504" cy="402336"/>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userDrawn="1"/>
            </p:nvSpPr>
            <p:spPr>
              <a:xfrm>
                <a:off x="1901589" y="3275735"/>
                <a:ext cx="392373" cy="265176"/>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userDrawn="1"/>
            </p:nvSpPr>
            <p:spPr>
              <a:xfrm>
                <a:off x="1633181" y="2395181"/>
                <a:ext cx="621792" cy="402336"/>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spcBef>
          <a:spcPct val="0"/>
        </a:spcBef>
        <a:buNone/>
        <a:defRPr sz="28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1pPr>
      <a:lvl2pPr marL="4572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3pPr>
      <a:lvl4pPr marL="914400" indent="-228600" algn="l" defTabSz="914400" rtl="0" eaLnBrk="1" latinLnBrk="0" hangingPunct="1">
        <a:spcBef>
          <a:spcPts val="600"/>
        </a:spcBef>
        <a:buClr>
          <a:schemeClr val="accent2"/>
        </a:buClr>
        <a:buSzPct val="130000"/>
        <a:buFont typeface="Wingdings" pitchFamily="2" charset="2"/>
        <a:buChar char="§"/>
        <a:defRPr sz="1800" kern="1200">
          <a:solidFill>
            <a:schemeClr val="tx1">
              <a:lumMod val="75000"/>
              <a:lumOff val="25000"/>
            </a:schemeClr>
          </a:solidFill>
          <a:latin typeface="+mn-lt"/>
          <a:ea typeface="+mn-ea"/>
          <a:cs typeface="+mn-cs"/>
        </a:defRPr>
      </a:lvl4pPr>
      <a:lvl5pPr marL="1143000" indent="-228600" algn="l" defTabSz="914400" rtl="0" eaLnBrk="1" latinLnBrk="0" hangingPunct="1">
        <a:spcBef>
          <a:spcPts val="600"/>
        </a:spcBef>
        <a:buClr>
          <a:schemeClr val="accent1"/>
        </a:buClr>
        <a:buSzPct val="130000"/>
        <a:buFont typeface="Wingdings" pitchFamily="2" charset="2"/>
        <a:buChar char="§"/>
        <a:defRPr sz="1800" kern="1200">
          <a:solidFill>
            <a:schemeClr val="tx1">
              <a:lumMod val="75000"/>
              <a:lumOff val="25000"/>
            </a:schemeClr>
          </a:solidFill>
          <a:latin typeface="+mn-lt"/>
          <a:ea typeface="+mn-ea"/>
          <a:cs typeface="+mn-cs"/>
        </a:defRPr>
      </a:lvl5pPr>
      <a:lvl6pPr marL="1377950" indent="-228600" algn="l" defTabSz="914400" rtl="0" eaLnBrk="1" latinLnBrk="0" hangingPunct="1">
        <a:spcBef>
          <a:spcPct val="20000"/>
        </a:spcBef>
        <a:buClr>
          <a:schemeClr val="accent2"/>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6pPr>
      <a:lvl7pPr marL="1603375" indent="-228600" algn="l" defTabSz="914400" rtl="0" eaLnBrk="1" latinLnBrk="0" hangingPunct="1">
        <a:spcBef>
          <a:spcPct val="20000"/>
        </a:spcBef>
        <a:buClr>
          <a:schemeClr val="accent1"/>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7pPr>
      <a:lvl8pPr marL="1828800" indent="-227013" algn="l" defTabSz="914400" rtl="0" eaLnBrk="1" latinLnBrk="0" hangingPunct="1">
        <a:spcBef>
          <a:spcPct val="20000"/>
        </a:spcBef>
        <a:buClr>
          <a:schemeClr val="accent2"/>
        </a:buClr>
        <a:buSzPct val="130000"/>
        <a:buFont typeface="Wingdings" pitchFamily="2" charset="2"/>
        <a:buChar char="§"/>
        <a:defRPr lang="en-US" sz="1800" kern="1200" dirty="0" smtClean="0">
          <a:solidFill>
            <a:schemeClr val="tx1">
              <a:lumMod val="75000"/>
              <a:lumOff val="25000"/>
            </a:schemeClr>
          </a:solidFill>
          <a:latin typeface="+mn-lt"/>
          <a:ea typeface="+mn-ea"/>
          <a:cs typeface="+mn-cs"/>
        </a:defRPr>
      </a:lvl8pPr>
      <a:lvl9pPr marL="2055813" indent="-227013" algn="l" defTabSz="914400" rtl="0" eaLnBrk="1" latinLnBrk="0" hangingPunct="1">
        <a:spcBef>
          <a:spcPct val="20000"/>
        </a:spcBef>
        <a:buClr>
          <a:schemeClr val="accent1"/>
        </a:buClr>
        <a:buSzPct val="130000"/>
        <a:buFont typeface="Wingdings" pitchFamily="2"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647619" y="3477024"/>
            <a:ext cx="3273552" cy="1640541"/>
          </a:xfrm>
        </p:spPr>
        <p:txBody>
          <a:bodyPr/>
          <a:lstStyle/>
          <a:p>
            <a:r>
              <a:rPr lang="en-US" b="1" cap="small" dirty="0"/>
              <a:t>Exploring The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
            </a:r>
            <a:br>
              <a:rPr lang="en-US" b="1" cap="small" dirty="0"/>
            </a:br>
            <a:r>
              <a:rPr lang="en-US" b="1" cap="small" dirty="0"/>
              <a:t>Instructional Core at P2G: </a:t>
            </a:r>
            <a:r>
              <a:rPr lang="en-US" cap="small" dirty="0"/>
              <a:t/>
            </a:r>
            <a:br>
              <a:rPr lang="en-US" cap="small" dirty="0"/>
            </a:br>
            <a:r>
              <a:rPr lang="en-US" b="1" cap="small" dirty="0"/>
              <a:t>How Are We Teaching Disciplinary Literacy? </a:t>
            </a:r>
            <a:r>
              <a:rPr lang="en-US" cap="small" dirty="0"/>
              <a:t/>
            </a:r>
            <a:br>
              <a:rPr lang="en-US" cap="small" dirty="0"/>
            </a:br>
            <a:endParaRPr lang="en-US" dirty="0"/>
          </a:p>
        </p:txBody>
      </p:sp>
    </p:spTree>
    <p:extLst>
      <p:ext uri="{BB962C8B-B14F-4D97-AF65-F5344CB8AC3E}">
        <p14:creationId xmlns:p14="http://schemas.microsoft.com/office/powerpoint/2010/main" val="2131742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771212" y="1469573"/>
            <a:ext cx="3657600" cy="780141"/>
          </a:xfrm>
        </p:spPr>
        <p:txBody>
          <a:bodyPr>
            <a:noAutofit/>
          </a:bodyPr>
          <a:lstStyle/>
          <a:p>
            <a:r>
              <a:rPr lang="en-US" sz="2400" b="1"/>
              <a:t>Pair Share:</a:t>
            </a:r>
          </a:p>
          <a:p>
            <a:r>
              <a:rPr lang="en-US" sz="2000" b="1"/>
              <a:t>Activate Prior Knowledge</a:t>
            </a:r>
          </a:p>
        </p:txBody>
      </p:sp>
      <p:sp>
        <p:nvSpPr>
          <p:cNvPr id="6" name="Content Placeholder 5"/>
          <p:cNvSpPr>
            <a:spLocks noGrp="1"/>
          </p:cNvSpPr>
          <p:nvPr>
            <p:ph sz="half" idx="2"/>
          </p:nvPr>
        </p:nvSpPr>
        <p:spPr>
          <a:xfrm>
            <a:off x="748352" y="2485572"/>
            <a:ext cx="3703320" cy="3642178"/>
          </a:xfrm>
        </p:spPr>
        <p:txBody>
          <a:bodyPr>
            <a:normAutofit lnSpcReduction="10000"/>
          </a:bodyPr>
          <a:lstStyle/>
          <a:p>
            <a:pPr lvl="0"/>
            <a:r>
              <a:rPr lang="en-US" sz="2400"/>
              <a:t>Have you heard about what happened in Charlottesville, VA?</a:t>
            </a:r>
          </a:p>
          <a:p>
            <a:pPr lvl="0"/>
            <a:r>
              <a:rPr lang="en-US" sz="2400"/>
              <a:t>What were people protesting?</a:t>
            </a:r>
          </a:p>
          <a:p>
            <a:pPr lvl="0"/>
            <a:r>
              <a:rPr lang="en-US" sz="2400"/>
              <a:t>Why was there a fight?</a:t>
            </a:r>
          </a:p>
          <a:p>
            <a:pPr lvl="0"/>
            <a:endParaRPr lang="en-US" sz="2400"/>
          </a:p>
          <a:p>
            <a:pPr marL="0" lvl="0" indent="0">
              <a:buNone/>
            </a:pPr>
            <a:r>
              <a:rPr lang="en-US" sz="2400" i="1"/>
              <a:t>(Add to 3-column chart.)</a:t>
            </a:r>
          </a:p>
        </p:txBody>
      </p:sp>
      <p:sp>
        <p:nvSpPr>
          <p:cNvPr id="7" name="Text Placeholder 6"/>
          <p:cNvSpPr>
            <a:spLocks noGrp="1"/>
          </p:cNvSpPr>
          <p:nvPr>
            <p:ph type="body" sz="quarter" idx="3"/>
          </p:nvPr>
        </p:nvSpPr>
        <p:spPr>
          <a:xfrm>
            <a:off x="4681533" y="1487716"/>
            <a:ext cx="3657600" cy="761998"/>
          </a:xfrm>
        </p:spPr>
        <p:txBody>
          <a:bodyPr>
            <a:noAutofit/>
          </a:bodyPr>
          <a:lstStyle/>
          <a:p>
            <a:r>
              <a:rPr lang="en-US" sz="2400" b="1"/>
              <a:t>Vocabulary Development</a:t>
            </a:r>
          </a:p>
        </p:txBody>
      </p:sp>
      <p:sp>
        <p:nvSpPr>
          <p:cNvPr id="8" name="Content Placeholder 7"/>
          <p:cNvSpPr>
            <a:spLocks noGrp="1"/>
          </p:cNvSpPr>
          <p:nvPr>
            <p:ph sz="quarter" idx="4"/>
          </p:nvPr>
        </p:nvSpPr>
        <p:spPr>
          <a:xfrm>
            <a:off x="4658673" y="2485571"/>
            <a:ext cx="3703320" cy="3640591"/>
          </a:xfrm>
        </p:spPr>
        <p:txBody>
          <a:bodyPr>
            <a:normAutofit/>
          </a:bodyPr>
          <a:lstStyle/>
          <a:p>
            <a:r>
              <a:rPr lang="en-US" sz="2400"/>
              <a:t>Supremacy</a:t>
            </a:r>
          </a:p>
          <a:p>
            <a:r>
              <a:rPr lang="en-US" sz="2400"/>
              <a:t>Rally</a:t>
            </a:r>
          </a:p>
          <a:p>
            <a:r>
              <a:rPr lang="en-US" sz="2400"/>
              <a:t>Confederate</a:t>
            </a:r>
          </a:p>
        </p:txBody>
      </p:sp>
      <p:sp>
        <p:nvSpPr>
          <p:cNvPr id="9" name="Rounded Rectangle 8"/>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3"/>
          <p:cNvSpPr>
            <a:spLocks noGrp="1"/>
          </p:cNvSpPr>
          <p:nvPr>
            <p:ph type="title"/>
          </p:nvPr>
        </p:nvSpPr>
        <p:spPr>
          <a:xfrm>
            <a:off x="752475" y="667602"/>
            <a:ext cx="6268811" cy="511684"/>
          </a:xfrm>
        </p:spPr>
        <p:txBody>
          <a:bodyPr/>
          <a:lstStyle/>
          <a:p>
            <a:r>
              <a:rPr lang="en-US" b="1"/>
              <a:t>Additional Activities for Students </a:t>
            </a:r>
          </a:p>
        </p:txBody>
      </p:sp>
    </p:spTree>
    <p:extLst>
      <p:ext uri="{BB962C8B-B14F-4D97-AF65-F5344CB8AC3E}">
        <p14:creationId xmlns:p14="http://schemas.microsoft.com/office/powerpoint/2010/main" val="2356629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2475" y="667602"/>
            <a:ext cx="5406359" cy="886968"/>
          </a:xfrm>
        </p:spPr>
        <p:txBody>
          <a:bodyPr/>
          <a:lstStyle/>
          <a:p>
            <a:r>
              <a:rPr lang="en-US" b="1"/>
              <a:t>Mini-Lesson: Annotation</a:t>
            </a:r>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529063749"/>
              </p:ext>
            </p:extLst>
          </p:nvPr>
        </p:nvGraphicFramePr>
        <p:xfrm>
          <a:off x="752475" y="2126343"/>
          <a:ext cx="7466238" cy="3840480"/>
        </p:xfrm>
        <a:graphic>
          <a:graphicData uri="http://schemas.openxmlformats.org/drawingml/2006/table">
            <a:tbl>
              <a:tblPr firstRow="1" bandRow="1">
                <a:tableStyleId>{5C22544A-7EE6-4342-B048-85BDC9FD1C3A}</a:tableStyleId>
              </a:tblPr>
              <a:tblGrid>
                <a:gridCol w="1515382">
                  <a:extLst>
                    <a:ext uri="{9D8B030D-6E8A-4147-A177-3AD203B41FA5}">
                      <a16:colId xmlns:a16="http://schemas.microsoft.com/office/drawing/2014/main" xmlns="" val="20000"/>
                    </a:ext>
                  </a:extLst>
                </a:gridCol>
                <a:gridCol w="2648857">
                  <a:extLst>
                    <a:ext uri="{9D8B030D-6E8A-4147-A177-3AD203B41FA5}">
                      <a16:colId xmlns:a16="http://schemas.microsoft.com/office/drawing/2014/main" xmlns="" val="20001"/>
                    </a:ext>
                  </a:extLst>
                </a:gridCol>
                <a:gridCol w="3301999">
                  <a:extLst>
                    <a:ext uri="{9D8B030D-6E8A-4147-A177-3AD203B41FA5}">
                      <a16:colId xmlns:a16="http://schemas.microsoft.com/office/drawing/2014/main" xmlns="" val="20002"/>
                    </a:ext>
                  </a:extLst>
                </a:gridCol>
              </a:tblGrid>
              <a:tr h="370840">
                <a:tc>
                  <a:txBody>
                    <a:bodyPr/>
                    <a:lstStyle/>
                    <a:p>
                      <a:r>
                        <a:rPr lang="en-US" sz="2000"/>
                        <a:t>Reading</a:t>
                      </a:r>
                      <a:r>
                        <a:rPr lang="en-US" sz="2000" baseline="0"/>
                        <a:t> Strategy</a:t>
                      </a:r>
                      <a:endParaRPr lang="en-US" sz="2000"/>
                    </a:p>
                  </a:txBody>
                  <a:tcPr/>
                </a:tc>
                <a:tc>
                  <a:txBody>
                    <a:bodyPr/>
                    <a:lstStyle/>
                    <a:p>
                      <a:r>
                        <a:rPr lang="en-US" sz="2000"/>
                        <a:t>What It</a:t>
                      </a:r>
                      <a:r>
                        <a:rPr lang="en-US" sz="2000" baseline="0"/>
                        <a:t> Is</a:t>
                      </a:r>
                      <a:endParaRPr lang="en-US" sz="2000"/>
                    </a:p>
                  </a:txBody>
                  <a:tcPr/>
                </a:tc>
                <a:tc>
                  <a:txBody>
                    <a:bodyPr/>
                    <a:lstStyle/>
                    <a:p>
                      <a:r>
                        <a:rPr lang="en-US" sz="2000"/>
                        <a:t>Why It’s Important</a:t>
                      </a:r>
                    </a:p>
                  </a:txBody>
                  <a:tcPr/>
                </a:tc>
                <a:extLst>
                  <a:ext uri="{0D108BD9-81ED-4DB2-BD59-A6C34878D82A}">
                    <a16:rowId xmlns:a16="http://schemas.microsoft.com/office/drawing/2014/main" xmlns="" val="10000"/>
                  </a:ext>
                </a:extLst>
              </a:tr>
              <a:tr h="370840">
                <a:tc>
                  <a:txBody>
                    <a:bodyPr/>
                    <a:lstStyle/>
                    <a:p>
                      <a:r>
                        <a:rPr lang="en-US" sz="2000"/>
                        <a:t>ANNOTATE</a:t>
                      </a:r>
                    </a:p>
                  </a:txBody>
                  <a:tcPr/>
                </a:tc>
                <a:tc>
                  <a:txBody>
                    <a:bodyPr/>
                    <a:lstStyle/>
                    <a:p>
                      <a:r>
                        <a:rPr lang="en-US" sz="2000"/>
                        <a:t>To</a:t>
                      </a:r>
                      <a:r>
                        <a:rPr lang="en-US" sz="2000" baseline="0"/>
                        <a:t> annotate is to underline or highlight the text you are reading.</a:t>
                      </a:r>
                    </a:p>
                    <a:p>
                      <a:endParaRPr lang="en-US" sz="2000" baseline="0"/>
                    </a:p>
                    <a:p>
                      <a:r>
                        <a:rPr lang="en-US" sz="2000" baseline="0"/>
                        <a:t>To annotate is to write in the margins of the text you are reading.</a:t>
                      </a:r>
                      <a:endParaRPr lang="en-US" sz="2000"/>
                    </a:p>
                    <a:p>
                      <a:endParaRPr lang="en-US" sz="2000"/>
                    </a:p>
                  </a:txBody>
                  <a:tcPr/>
                </a:tc>
                <a:tc>
                  <a:txBody>
                    <a:bodyPr/>
                    <a:lstStyle/>
                    <a:p>
                      <a:r>
                        <a:rPr lang="en-US" sz="2000"/>
                        <a:t>This helps us to</a:t>
                      </a:r>
                      <a:r>
                        <a:rPr lang="en-US" sz="2000" baseline="0"/>
                        <a:t> s</a:t>
                      </a:r>
                      <a:r>
                        <a:rPr lang="en-US" sz="2000"/>
                        <a:t>tay focused and not get bored.</a:t>
                      </a:r>
                    </a:p>
                    <a:p>
                      <a:endParaRPr lang="en-US" sz="2000"/>
                    </a:p>
                    <a:p>
                      <a:r>
                        <a:rPr lang="en-US" sz="2000"/>
                        <a:t>It</a:t>
                      </a:r>
                      <a:r>
                        <a:rPr lang="en-US" sz="2000" baseline="0"/>
                        <a:t> helps us to make meaning of the text.</a:t>
                      </a:r>
                      <a:endParaRPr lang="en-US" sz="2000"/>
                    </a:p>
                    <a:p>
                      <a:endParaRPr lang="en-US" sz="2000"/>
                    </a:p>
                    <a:p>
                      <a:r>
                        <a:rPr lang="en-US" sz="2000"/>
                        <a:t>It helps us to locate important evidence for our writing.</a:t>
                      </a:r>
                    </a:p>
                  </a:txBody>
                  <a:tcPr/>
                </a:tc>
                <a:extLst>
                  <a:ext uri="{0D108BD9-81ED-4DB2-BD59-A6C34878D82A}">
                    <a16:rowId xmlns:a16="http://schemas.microsoft.com/office/drawing/2014/main" xmlns="" val="10001"/>
                  </a:ext>
                </a:extLst>
              </a:tr>
            </a:tbl>
          </a:graphicData>
        </a:graphic>
      </p:graphicFrame>
      <p:sp>
        <p:nvSpPr>
          <p:cNvPr id="7" name="Rounded Rectangle 6"/>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9794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755720"/>
            <a:ext cx="4368800" cy="1036211"/>
          </a:xfrm>
        </p:spPr>
        <p:txBody>
          <a:bodyPr/>
          <a:lstStyle/>
          <a:p>
            <a:pPr algn="ctr"/>
            <a:r>
              <a:rPr lang="en-US" b="1"/>
              <a:t>Focus Question </a:t>
            </a:r>
            <a:endParaRPr lang="en-US" sz="2800" b="1"/>
          </a:p>
        </p:txBody>
      </p:sp>
      <p:sp>
        <p:nvSpPr>
          <p:cNvPr id="5" name="Text Placeholder 4"/>
          <p:cNvSpPr>
            <a:spLocks noGrp="1"/>
          </p:cNvSpPr>
          <p:nvPr>
            <p:ph type="body" idx="1"/>
          </p:nvPr>
        </p:nvSpPr>
        <p:spPr>
          <a:xfrm>
            <a:off x="3410857" y="2939146"/>
            <a:ext cx="4513943" cy="2304143"/>
          </a:xfrm>
        </p:spPr>
        <p:txBody>
          <a:bodyPr>
            <a:noAutofit/>
          </a:bodyPr>
          <a:lstStyle/>
          <a:p>
            <a:pPr lvl="0" algn="l">
              <a:buClrTx/>
            </a:pPr>
            <a:r>
              <a:rPr lang="en-US" sz="2600"/>
              <a:t>Should all people be allowed to protest in the United States? Why or why not?</a:t>
            </a:r>
            <a:endParaRPr lang="en-US" sz="2000"/>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8140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acintosh HD:Users:jodypolleck:Desktop:charlottesville-white-nationalist-rally-08a0a72d.jpg.885x497_q90_box-0,85,3000,1772_crop_detail.jpg"/>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604327" y="1761172"/>
            <a:ext cx="5707244" cy="2502399"/>
          </a:xfrm>
          <a:prstGeom prst="rect">
            <a:avLst/>
          </a:prstGeom>
          <a:noFill/>
          <a:ln>
            <a:noFill/>
          </a:ln>
        </p:spPr>
      </p:pic>
      <p:sp>
        <p:nvSpPr>
          <p:cNvPr id="5" name="Rectangle 4"/>
          <p:cNvSpPr/>
          <p:nvPr/>
        </p:nvSpPr>
        <p:spPr>
          <a:xfrm>
            <a:off x="435427" y="307180"/>
            <a:ext cx="8182429" cy="1508105"/>
          </a:xfrm>
          <a:prstGeom prst="rect">
            <a:avLst/>
          </a:prstGeom>
          <a:solidFill>
            <a:schemeClr val="bg1"/>
          </a:solidFill>
        </p:spPr>
        <p:txBody>
          <a:bodyPr wrap="square">
            <a:spAutoFit/>
          </a:bodyPr>
          <a:lstStyle/>
          <a:p>
            <a:r>
              <a:rPr lang="en-US" sz="2800" b="1"/>
              <a:t>White supremacist rally turns violent, leaving 3 dead and many more hurt</a:t>
            </a:r>
          </a:p>
          <a:p>
            <a:r>
              <a:rPr lang="en-US"/>
              <a:t>By Associated Press, adapted by </a:t>
            </a:r>
            <a:r>
              <a:rPr lang="en-US" err="1"/>
              <a:t>Newsela</a:t>
            </a:r>
            <a:r>
              <a:rPr lang="en-US"/>
              <a:t> staff</a:t>
            </a:r>
          </a:p>
          <a:p>
            <a:r>
              <a:rPr lang="en-US"/>
              <a:t>August 15, 2017 </a:t>
            </a:r>
          </a:p>
        </p:txBody>
      </p:sp>
      <p:sp>
        <p:nvSpPr>
          <p:cNvPr id="6" name="Rectangle 5"/>
          <p:cNvSpPr/>
          <p:nvPr/>
        </p:nvSpPr>
        <p:spPr>
          <a:xfrm>
            <a:off x="1604327" y="4259053"/>
            <a:ext cx="5935344" cy="2031325"/>
          </a:xfrm>
          <a:prstGeom prst="rect">
            <a:avLst/>
          </a:prstGeom>
        </p:spPr>
        <p:txBody>
          <a:bodyPr wrap="square">
            <a:spAutoFit/>
          </a:bodyPr>
          <a:lstStyle/>
          <a:p>
            <a:r>
              <a:rPr lang="en-US" i="1"/>
              <a:t>Marcus Martin, who was injured when a car plowed into a crowd of people protesting against the white supremacist Unite the Right rally, and his wife, Marissa Blair, visit the memorial built at the place where he was injured and where 32-year-old Heather </a:t>
            </a:r>
            <a:r>
              <a:rPr lang="en-US" i="1" err="1"/>
              <a:t>Heyer</a:t>
            </a:r>
            <a:r>
              <a:rPr lang="en-US" i="1"/>
              <a:t> was killed in the same attack August 13, 2017, in Charlottesville, Virginia. </a:t>
            </a:r>
            <a:endParaRPr lang="en-US"/>
          </a:p>
        </p:txBody>
      </p:sp>
    </p:spTree>
    <p:extLst>
      <p:ext uri="{BB962C8B-B14F-4D97-AF65-F5344CB8AC3E}">
        <p14:creationId xmlns:p14="http://schemas.microsoft.com/office/powerpoint/2010/main" val="872339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63417"/>
          </a:xfrm>
          <a:prstGeom prst="rect">
            <a:avLst/>
          </a:prstGeom>
          <a:solidFill>
            <a:srgbClr val="FFFFFF"/>
          </a:solidFill>
        </p:spPr>
        <p:txBody>
          <a:bodyPr wrap="square">
            <a:spAutoFit/>
          </a:bodyPr>
          <a:lstStyle/>
          <a:p>
            <a:r>
              <a:rPr lang="en-US" sz="2000"/>
              <a:t>CHARLOTTESVILLE, Virginia — A white supremacist rally drew the country's attention on Saturday in Charlottesville, Virginia. White supremacists wrongly believe that white people are better than people of other races. Many supporters showed up to the rally. Many people also showed up to protest against the white supremacist rally. </a:t>
            </a:r>
          </a:p>
          <a:p>
            <a:r>
              <a:rPr lang="en-US" sz="2000"/>
              <a:t> </a:t>
            </a:r>
          </a:p>
          <a:p>
            <a:r>
              <a:rPr lang="en-US" sz="2000"/>
              <a:t>During the protests, a car drove into a crowd of people protesting against the white supremacists. A state police helicopter also crashed while keeping an eye on the fighting. In all, the day left three dead and many more people injured.</a:t>
            </a:r>
          </a:p>
          <a:p>
            <a:r>
              <a:rPr lang="en-US" sz="2000" b="1"/>
              <a:t> </a:t>
            </a:r>
            <a:endParaRPr lang="en-US" sz="2000"/>
          </a:p>
          <a:p>
            <a:r>
              <a:rPr lang="en-US" sz="2000" b="1"/>
              <a:t>Fighting Over Confederate Statue</a:t>
            </a:r>
            <a:endParaRPr lang="en-US" sz="2000"/>
          </a:p>
          <a:p>
            <a:r>
              <a:rPr lang="en-US" sz="2000"/>
              <a:t>The chaos started because of what is believed to be the largest group of white supremacists to come together in more than 10 years. They came to the city to protest plans to remove a statue of Robert E. Lee.</a:t>
            </a:r>
          </a:p>
          <a:p>
            <a:endParaRPr lang="en-US" sz="2000"/>
          </a:p>
          <a:p>
            <a:r>
              <a:rPr lang="en-US" sz="2000"/>
              <a:t>The Confederate general Lee fought for the South and for keeping slavery during the Civil War. Many cities have been taking down Confederate statues, saying that they are a scary reminder of a terrible part of the country's history, especially for black Americans.</a:t>
            </a:r>
          </a:p>
          <a:p>
            <a:endParaRPr lang="en-US" sz="2000"/>
          </a:p>
          <a:p>
            <a:endParaRPr lang="en-US" sz="2000"/>
          </a:p>
        </p:txBody>
      </p:sp>
    </p:spTree>
    <p:extLst>
      <p:ext uri="{BB962C8B-B14F-4D97-AF65-F5344CB8AC3E}">
        <p14:creationId xmlns:p14="http://schemas.microsoft.com/office/powerpoint/2010/main" val="383245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5847754"/>
          </a:xfrm>
          <a:prstGeom prst="rect">
            <a:avLst/>
          </a:prstGeom>
          <a:solidFill>
            <a:srgbClr val="FFFFFF"/>
          </a:solidFill>
        </p:spPr>
        <p:txBody>
          <a:bodyPr wrap="square">
            <a:spAutoFit/>
          </a:bodyPr>
          <a:lstStyle/>
          <a:p>
            <a:r>
              <a:rPr lang="en-US" sz="2200" b="1"/>
              <a:t>Fighting Erupts In Charlottesville</a:t>
            </a:r>
            <a:endParaRPr lang="en-US" sz="2200"/>
          </a:p>
          <a:p>
            <a:r>
              <a:rPr lang="en-US" sz="2200"/>
              <a:t>Hundreds came to protest against the white supremacists. There were fights between groups, the governor declared a state of emergency and the city filled with police.</a:t>
            </a:r>
          </a:p>
          <a:p>
            <a:r>
              <a:rPr lang="en-US" sz="2200"/>
              <a:t>Some peaceful protesters marched in downtown Charlottesville, carrying signs that read "black lives matter" and "love." A silver car hit a crowd of people, then hit another car.</a:t>
            </a:r>
          </a:p>
          <a:p>
            <a:r>
              <a:rPr lang="en-US" sz="2200"/>
              <a:t>The driver of the car killed a young woman named Heather </a:t>
            </a:r>
            <a:r>
              <a:rPr lang="en-US" sz="2200" err="1"/>
              <a:t>Heyer</a:t>
            </a:r>
            <a:r>
              <a:rPr lang="en-US" sz="2200"/>
              <a:t> and injured several people. </a:t>
            </a:r>
            <a:r>
              <a:rPr lang="en-US" sz="2200" err="1"/>
              <a:t>Heyer</a:t>
            </a:r>
            <a:r>
              <a:rPr lang="en-US" sz="2200"/>
              <a:t> was 32 years old.</a:t>
            </a:r>
          </a:p>
          <a:p>
            <a:r>
              <a:rPr lang="en-US" sz="2200"/>
              <a:t> </a:t>
            </a:r>
          </a:p>
          <a:p>
            <a:r>
              <a:rPr lang="en-US" sz="2200"/>
              <a:t>The driver of the car was 20-year-old James Alex Fields Jr. He was arrested and charged with second-degree murder and other crimes.</a:t>
            </a:r>
          </a:p>
          <a:p>
            <a:r>
              <a:rPr lang="en-US" sz="2200"/>
              <a:t> </a:t>
            </a:r>
          </a:p>
          <a:p>
            <a:r>
              <a:rPr lang="en-US" sz="2200"/>
              <a:t>His arrest capped off hours of unrest. There were many serious fights during the clashes. Videos of the fights spread across the world through social media.</a:t>
            </a:r>
          </a:p>
          <a:p>
            <a:endParaRPr lang="en-US" sz="2200"/>
          </a:p>
        </p:txBody>
      </p:sp>
    </p:spTree>
    <p:extLst>
      <p:ext uri="{BB962C8B-B14F-4D97-AF65-F5344CB8AC3E}">
        <p14:creationId xmlns:p14="http://schemas.microsoft.com/office/powerpoint/2010/main" val="1858056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755721"/>
            <a:ext cx="4368800" cy="657280"/>
          </a:xfrm>
        </p:spPr>
        <p:txBody>
          <a:bodyPr/>
          <a:lstStyle/>
          <a:p>
            <a:pPr algn="ctr"/>
            <a:r>
              <a:rPr lang="en-US" sz="2800" b="1"/>
              <a:t>Think-Pair-Share-Write</a:t>
            </a:r>
          </a:p>
        </p:txBody>
      </p:sp>
      <p:sp>
        <p:nvSpPr>
          <p:cNvPr id="5" name="Text Placeholder 4"/>
          <p:cNvSpPr>
            <a:spLocks noGrp="1"/>
          </p:cNvSpPr>
          <p:nvPr>
            <p:ph type="body" idx="1"/>
          </p:nvPr>
        </p:nvSpPr>
        <p:spPr>
          <a:xfrm>
            <a:off x="3556000" y="2612572"/>
            <a:ext cx="4368800" cy="2630718"/>
          </a:xfrm>
        </p:spPr>
        <p:txBody>
          <a:bodyPr>
            <a:noAutofit/>
          </a:bodyPr>
          <a:lstStyle/>
          <a:p>
            <a:pPr marL="457200" lvl="0" indent="-457200" algn="l">
              <a:buClrTx/>
              <a:buFont typeface="+mj-lt"/>
              <a:buAutoNum type="arabicPeriod"/>
            </a:pPr>
            <a:r>
              <a:rPr lang="en-US" sz="2000"/>
              <a:t>Get with a partner (or work at your table).</a:t>
            </a:r>
          </a:p>
          <a:p>
            <a:pPr marL="457200" lvl="0" indent="-457200" algn="l">
              <a:buClrTx/>
              <a:buFont typeface="+mj-lt"/>
              <a:buAutoNum type="arabicPeriod"/>
            </a:pPr>
            <a:r>
              <a:rPr lang="en-US" sz="2000"/>
              <a:t>Each person should read a different paragraph (switch back and forth, taking turns).</a:t>
            </a:r>
          </a:p>
          <a:p>
            <a:pPr marL="457200" lvl="0" indent="-457200" algn="l">
              <a:buClrTx/>
              <a:buFont typeface="+mj-lt"/>
              <a:buAutoNum type="arabicPeriod"/>
            </a:pPr>
            <a:r>
              <a:rPr lang="en-US" sz="2000"/>
              <a:t>Annotate for your focus question and for important details.</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7091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771211" y="1469573"/>
            <a:ext cx="7501932" cy="780141"/>
          </a:xfrm>
        </p:spPr>
        <p:txBody>
          <a:bodyPr>
            <a:noAutofit/>
          </a:bodyPr>
          <a:lstStyle/>
          <a:p>
            <a:r>
              <a:rPr lang="en-US" sz="2000" b="1"/>
              <a:t>Depending on the length of your class period or block</a:t>
            </a:r>
            <a:r>
              <a:rPr lang="mr-IN" sz="2000" b="1"/>
              <a:t>…</a:t>
            </a:r>
            <a:endParaRPr lang="en-US" sz="2000" b="1"/>
          </a:p>
        </p:txBody>
      </p:sp>
      <p:sp>
        <p:nvSpPr>
          <p:cNvPr id="6" name="Content Placeholder 5"/>
          <p:cNvSpPr>
            <a:spLocks noGrp="1"/>
          </p:cNvSpPr>
          <p:nvPr>
            <p:ph sz="half" idx="2"/>
          </p:nvPr>
        </p:nvSpPr>
        <p:spPr>
          <a:xfrm>
            <a:off x="748351" y="2485572"/>
            <a:ext cx="7524792" cy="3642178"/>
          </a:xfrm>
        </p:spPr>
        <p:txBody>
          <a:bodyPr>
            <a:normAutofit fontScale="92500"/>
          </a:bodyPr>
          <a:lstStyle/>
          <a:p>
            <a:pPr lvl="0"/>
            <a:r>
              <a:rPr lang="en-US" sz="2400"/>
              <a:t>Be sure to check for understanding while students are in pairs.</a:t>
            </a:r>
          </a:p>
          <a:p>
            <a:pPr lvl="0"/>
            <a:r>
              <a:rPr lang="en-US" sz="2400"/>
              <a:t>In pairs, students can just read a portion of the article and then check for whole class understanding.  Then have them read the last section individually.</a:t>
            </a:r>
          </a:p>
          <a:p>
            <a:pPr lvl="0"/>
            <a:r>
              <a:rPr lang="en-US" sz="2400"/>
              <a:t>OR, the next day, give students a new article (at their reading level) and have them read independently with annotation.  Check in for understanding.  Confer with students.</a:t>
            </a:r>
          </a:p>
        </p:txBody>
      </p:sp>
      <p:sp>
        <p:nvSpPr>
          <p:cNvPr id="9" name="Rounded Rectangle 8"/>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3"/>
          <p:cNvSpPr>
            <a:spLocks noGrp="1"/>
          </p:cNvSpPr>
          <p:nvPr>
            <p:ph type="title"/>
          </p:nvPr>
        </p:nvSpPr>
        <p:spPr>
          <a:xfrm>
            <a:off x="752475" y="758317"/>
            <a:ext cx="6268811" cy="511684"/>
          </a:xfrm>
        </p:spPr>
        <p:txBody>
          <a:bodyPr/>
          <a:lstStyle/>
          <a:p>
            <a:r>
              <a:rPr lang="en-US" b="1"/>
              <a:t>Follow Up Activities for Students:  Gradual Release of Responsibility</a:t>
            </a:r>
          </a:p>
        </p:txBody>
      </p:sp>
    </p:spTree>
    <p:extLst>
      <p:ext uri="{BB962C8B-B14F-4D97-AF65-F5344CB8AC3E}">
        <p14:creationId xmlns:p14="http://schemas.microsoft.com/office/powerpoint/2010/main" val="3761261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898799"/>
            <a:ext cx="4368800" cy="657280"/>
          </a:xfrm>
        </p:spPr>
        <p:txBody>
          <a:bodyPr/>
          <a:lstStyle/>
          <a:p>
            <a:pPr algn="ctr"/>
            <a:r>
              <a:rPr lang="en-US" sz="2600" b="1"/>
              <a:t>Stop and Debrief:</a:t>
            </a:r>
            <a:br>
              <a:rPr lang="en-US" sz="2600" b="1"/>
            </a:br>
            <a:r>
              <a:rPr lang="en-US" sz="2600"/>
              <a:t>5 minutes</a:t>
            </a:r>
            <a:endParaRPr lang="en-US" sz="2600" b="1"/>
          </a:p>
        </p:txBody>
      </p:sp>
      <p:sp>
        <p:nvSpPr>
          <p:cNvPr id="5" name="Text Placeholder 4"/>
          <p:cNvSpPr>
            <a:spLocks noGrp="1"/>
          </p:cNvSpPr>
          <p:nvPr>
            <p:ph type="body" idx="1"/>
          </p:nvPr>
        </p:nvSpPr>
        <p:spPr>
          <a:xfrm>
            <a:off x="3556000" y="2612572"/>
            <a:ext cx="4368800" cy="2630718"/>
          </a:xfrm>
        </p:spPr>
        <p:txBody>
          <a:bodyPr>
            <a:noAutofit/>
          </a:bodyPr>
          <a:lstStyle/>
          <a:p>
            <a:pPr marL="457200" lvl="0" indent="-457200" algn="l">
              <a:buClrTx/>
              <a:buFont typeface="+mj-lt"/>
              <a:buAutoNum type="arabicPeriod"/>
            </a:pPr>
            <a:r>
              <a:rPr lang="en-US" sz="2200"/>
              <a:t>What questions or concerns do you have about this instructional core practice (annotation)?</a:t>
            </a:r>
          </a:p>
          <a:p>
            <a:pPr marL="457200" lvl="0" indent="-457200" algn="l">
              <a:buClrTx/>
              <a:buFont typeface="+mj-lt"/>
              <a:buAutoNum type="arabicPeriod"/>
            </a:pPr>
            <a:endParaRPr lang="en-US" sz="2200"/>
          </a:p>
          <a:p>
            <a:pPr marL="457200" lvl="0" indent="-457200" algn="l">
              <a:buClrTx/>
              <a:buFont typeface="+mj-lt"/>
              <a:buAutoNum type="arabicPeriod"/>
            </a:pPr>
            <a:r>
              <a:rPr lang="en-US" sz="2200"/>
              <a:t>What might this look like in your own classrooms?</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9353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58571" y="439057"/>
            <a:ext cx="4948238" cy="493486"/>
          </a:xfrm>
        </p:spPr>
        <p:txBody>
          <a:bodyPr/>
          <a:lstStyle/>
          <a:p>
            <a:pPr algn="ctr"/>
            <a:r>
              <a:rPr lang="en-US" sz="2600" b="1" err="1"/>
              <a:t>Scaffolded</a:t>
            </a:r>
            <a:r>
              <a:rPr lang="en-US" sz="2600" b="1"/>
              <a:t> Annotations</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226652911"/>
              </p:ext>
            </p:extLst>
          </p:nvPr>
        </p:nvGraphicFramePr>
        <p:xfrm>
          <a:off x="691013" y="1015775"/>
          <a:ext cx="7686224" cy="4663440"/>
        </p:xfrm>
        <a:graphic>
          <a:graphicData uri="http://schemas.openxmlformats.org/drawingml/2006/table">
            <a:tbl>
              <a:tblPr firstRow="1" bandRow="1">
                <a:tableStyleId>{5C22544A-7EE6-4342-B048-85BDC9FD1C3A}</a:tableStyleId>
              </a:tblPr>
              <a:tblGrid>
                <a:gridCol w="2520273">
                  <a:extLst>
                    <a:ext uri="{9D8B030D-6E8A-4147-A177-3AD203B41FA5}">
                      <a16:colId xmlns:a16="http://schemas.microsoft.com/office/drawing/2014/main" xmlns="" val="20000"/>
                    </a:ext>
                  </a:extLst>
                </a:gridCol>
                <a:gridCol w="5165951">
                  <a:extLst>
                    <a:ext uri="{9D8B030D-6E8A-4147-A177-3AD203B41FA5}">
                      <a16:colId xmlns:a16="http://schemas.microsoft.com/office/drawing/2014/main" xmlns="" val="20001"/>
                    </a:ext>
                  </a:extLst>
                </a:gridCol>
              </a:tblGrid>
              <a:tr h="370840">
                <a:tc>
                  <a:txBody>
                    <a:bodyPr/>
                    <a:lstStyle/>
                    <a:p>
                      <a:pPr marL="0" marR="0">
                        <a:spcBef>
                          <a:spcPts val="0"/>
                        </a:spcBef>
                        <a:spcAft>
                          <a:spcPts val="0"/>
                        </a:spcAft>
                      </a:pPr>
                      <a:r>
                        <a:rPr lang="en-US" sz="1800" b="1">
                          <a:solidFill>
                            <a:srgbClr val="000000"/>
                          </a:solidFill>
                          <a:effectLst/>
                          <a:latin typeface="PT Sans"/>
                          <a:ea typeface="ＭＳ 明朝"/>
                          <a:cs typeface="Times New Roman"/>
                        </a:rPr>
                        <a:t>Reading Strategies</a:t>
                      </a:r>
                      <a:endParaRPr lang="en-US" sz="1800">
                        <a:effectLst/>
                        <a:latin typeface="Cambria"/>
                        <a:ea typeface="ＭＳ 明朝"/>
                        <a:cs typeface="Times New Roman"/>
                      </a:endParaRPr>
                    </a:p>
                    <a:p>
                      <a:pPr marL="0" marR="0">
                        <a:spcBef>
                          <a:spcPts val="0"/>
                        </a:spcBef>
                        <a:spcAft>
                          <a:spcPts val="0"/>
                        </a:spcAft>
                      </a:pPr>
                      <a:r>
                        <a:rPr lang="en-US" sz="1800" b="1">
                          <a:solidFill>
                            <a:srgbClr val="000000"/>
                          </a:solidFill>
                          <a:effectLst/>
                          <a:latin typeface="PT Sans"/>
                          <a:ea typeface="ＭＳ 明朝"/>
                          <a:cs typeface="Times New Roman"/>
                        </a:rPr>
                        <a:t>TASC Anchor Standards</a:t>
                      </a:r>
                      <a:endParaRPr lang="en-US" sz="1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b="1">
                          <a:solidFill>
                            <a:srgbClr val="000000"/>
                          </a:solidFill>
                          <a:effectLst/>
                          <a:latin typeface="PT Sans"/>
                          <a:ea typeface="ＭＳ 明朝"/>
                          <a:cs typeface="Times New Roman"/>
                        </a:rPr>
                        <a:t>Scaffolded Annotation</a:t>
                      </a:r>
                      <a:endParaRPr lang="en-US" sz="1800">
                        <a:effectLst/>
                        <a:latin typeface="Cambria"/>
                        <a:ea typeface="ＭＳ 明朝"/>
                        <a:cs typeface="Times New Roman"/>
                      </a:endParaRPr>
                    </a:p>
                  </a:txBody>
                  <a:tcPr marL="68580" marR="68580" marT="0" marB="0"/>
                </a:tc>
                <a:extLst>
                  <a:ext uri="{0D108BD9-81ED-4DB2-BD59-A6C34878D82A}">
                    <a16:rowId xmlns:a16="http://schemas.microsoft.com/office/drawing/2014/main" xmlns="" val="10000"/>
                  </a:ext>
                </a:extLst>
              </a:tr>
              <a:tr h="370840">
                <a:tc>
                  <a:txBody>
                    <a:bodyPr/>
                    <a:lstStyle/>
                    <a:p>
                      <a:pPr marL="0" marR="0">
                        <a:spcBef>
                          <a:spcPts val="0"/>
                        </a:spcBef>
                        <a:spcAft>
                          <a:spcPts val="0"/>
                        </a:spcAft>
                      </a:pPr>
                      <a:r>
                        <a:rPr lang="en-US" sz="1800">
                          <a:solidFill>
                            <a:srgbClr val="000000"/>
                          </a:solidFill>
                          <a:effectLst/>
                          <a:latin typeface="PT Sans"/>
                          <a:ea typeface="ＭＳ 明朝"/>
                          <a:cs typeface="Times New Roman"/>
                        </a:rPr>
                        <a:t>Locating important/relevant details</a:t>
                      </a:r>
                      <a:endParaRPr lang="en-US" sz="1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solidFill>
                            <a:srgbClr val="000000"/>
                          </a:solidFill>
                          <a:effectLst/>
                          <a:latin typeface="PT Sans"/>
                          <a:ea typeface="ＭＳ 明朝"/>
                          <a:cs typeface="Times New Roman"/>
                        </a:rPr>
                        <a:t>Provide focus question and have students underline/highlight for important and relevant details</a:t>
                      </a:r>
                      <a:endParaRPr lang="en-US" sz="1800">
                        <a:effectLst/>
                        <a:latin typeface="Cambria"/>
                        <a:ea typeface="ＭＳ 明朝"/>
                        <a:cs typeface="Times New Roman"/>
                      </a:endParaRPr>
                    </a:p>
                  </a:txBody>
                  <a:tcPr marL="68580" marR="68580" marT="0" marB="0"/>
                </a:tc>
                <a:extLst>
                  <a:ext uri="{0D108BD9-81ED-4DB2-BD59-A6C34878D82A}">
                    <a16:rowId xmlns:a16="http://schemas.microsoft.com/office/drawing/2014/main" xmlns="" val="10001"/>
                  </a:ext>
                </a:extLst>
              </a:tr>
              <a:tr h="370840">
                <a:tc>
                  <a:txBody>
                    <a:bodyPr/>
                    <a:lstStyle/>
                    <a:p>
                      <a:pPr marL="0" marR="0">
                        <a:spcBef>
                          <a:spcPts val="0"/>
                        </a:spcBef>
                        <a:spcAft>
                          <a:spcPts val="0"/>
                        </a:spcAft>
                      </a:pPr>
                      <a:r>
                        <a:rPr lang="en-US" sz="1800">
                          <a:solidFill>
                            <a:srgbClr val="000000"/>
                          </a:solidFill>
                          <a:effectLst/>
                          <a:latin typeface="PT Sans"/>
                          <a:ea typeface="ＭＳ 明朝"/>
                          <a:cs typeface="Times New Roman"/>
                        </a:rPr>
                        <a:t>Determine the meaning of words</a:t>
                      </a:r>
                      <a:endParaRPr lang="en-US" sz="1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solidFill>
                            <a:srgbClr val="000000"/>
                          </a:solidFill>
                          <a:effectLst/>
                          <a:latin typeface="PT Sans"/>
                          <a:ea typeface="ＭＳ 明朝"/>
                          <a:cs typeface="Times New Roman"/>
                        </a:rPr>
                        <a:t>Have students circle words they do not know.  Then with a partner practice using context clues to define the words.</a:t>
                      </a:r>
                      <a:endParaRPr lang="en-US" sz="1800">
                        <a:effectLst/>
                        <a:latin typeface="Cambria"/>
                        <a:ea typeface="ＭＳ 明朝"/>
                        <a:cs typeface="Times New Roman"/>
                      </a:endParaRPr>
                    </a:p>
                  </a:txBody>
                  <a:tcPr marL="68580" marR="68580" marT="0" marB="0"/>
                </a:tc>
                <a:extLst>
                  <a:ext uri="{0D108BD9-81ED-4DB2-BD59-A6C34878D82A}">
                    <a16:rowId xmlns:a16="http://schemas.microsoft.com/office/drawing/2014/main" xmlns="" val="10002"/>
                  </a:ext>
                </a:extLst>
              </a:tr>
              <a:tr h="370840">
                <a:tc>
                  <a:txBody>
                    <a:bodyPr/>
                    <a:lstStyle/>
                    <a:p>
                      <a:pPr marL="0" marR="0">
                        <a:spcBef>
                          <a:spcPts val="0"/>
                        </a:spcBef>
                        <a:spcAft>
                          <a:spcPts val="0"/>
                        </a:spcAft>
                      </a:pPr>
                      <a:r>
                        <a:rPr lang="en-US" sz="1800">
                          <a:solidFill>
                            <a:srgbClr val="000000"/>
                          </a:solidFill>
                          <a:effectLst/>
                          <a:latin typeface="PT Sans"/>
                          <a:ea typeface="ＭＳ 明朝"/>
                          <a:cs typeface="Times New Roman"/>
                        </a:rPr>
                        <a:t>Make personal connections</a:t>
                      </a:r>
                      <a:endParaRPr lang="en-US" sz="1800">
                        <a:effectLst/>
                        <a:latin typeface="Cambria"/>
                        <a:ea typeface="ＭＳ 明朝"/>
                        <a:cs typeface="Times New Roman"/>
                      </a:endParaRPr>
                    </a:p>
                    <a:p>
                      <a:pPr marL="0" marR="0">
                        <a:spcBef>
                          <a:spcPts val="0"/>
                        </a:spcBef>
                        <a:spcAft>
                          <a:spcPts val="0"/>
                        </a:spcAft>
                      </a:pPr>
                      <a:r>
                        <a:rPr lang="en-US" sz="1800">
                          <a:solidFill>
                            <a:srgbClr val="000000"/>
                          </a:solidFill>
                          <a:effectLst/>
                          <a:latin typeface="PT Sans"/>
                          <a:ea typeface="ＭＳ 明朝"/>
                          <a:cs typeface="Times New Roman"/>
                        </a:rPr>
                        <a:t>Ask questions</a:t>
                      </a:r>
                      <a:endParaRPr lang="en-US" sz="1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solidFill>
                            <a:srgbClr val="000000"/>
                          </a:solidFill>
                          <a:effectLst/>
                          <a:latin typeface="PT Sans"/>
                          <a:ea typeface="ＭＳ 明朝"/>
                          <a:cs typeface="Times New Roman"/>
                        </a:rPr>
                        <a:t>Have students underline/highlight important and relevant details and write personal connections or ask questions in the margins.</a:t>
                      </a:r>
                      <a:endParaRPr lang="en-US" sz="1800">
                        <a:effectLst/>
                        <a:latin typeface="Cambria"/>
                        <a:ea typeface="ＭＳ 明朝"/>
                        <a:cs typeface="Times New Roman"/>
                      </a:endParaRPr>
                    </a:p>
                  </a:txBody>
                  <a:tcPr marL="68580" marR="68580" marT="0" marB="0"/>
                </a:tc>
                <a:extLst>
                  <a:ext uri="{0D108BD9-81ED-4DB2-BD59-A6C34878D82A}">
                    <a16:rowId xmlns:a16="http://schemas.microsoft.com/office/drawing/2014/main" xmlns="" val="10003"/>
                  </a:ext>
                </a:extLst>
              </a:tr>
              <a:tr h="370840">
                <a:tc>
                  <a:txBody>
                    <a:bodyPr/>
                    <a:lstStyle/>
                    <a:p>
                      <a:pPr marL="0" marR="0">
                        <a:spcBef>
                          <a:spcPts val="0"/>
                        </a:spcBef>
                        <a:spcAft>
                          <a:spcPts val="0"/>
                        </a:spcAft>
                      </a:pPr>
                      <a:r>
                        <a:rPr lang="en-US" sz="1800">
                          <a:solidFill>
                            <a:srgbClr val="000000"/>
                          </a:solidFill>
                          <a:effectLst/>
                          <a:latin typeface="PT Sans"/>
                          <a:ea typeface="ＭＳ 明朝"/>
                          <a:cs typeface="Times New Roman"/>
                        </a:rPr>
                        <a:t>Determine main/central ideas</a:t>
                      </a:r>
                      <a:endParaRPr lang="en-US" sz="1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solidFill>
                            <a:srgbClr val="000000"/>
                          </a:solidFill>
                          <a:effectLst/>
                          <a:latin typeface="PT Sans"/>
                          <a:ea typeface="ＭＳ 明朝"/>
                          <a:cs typeface="Times New Roman"/>
                        </a:rPr>
                        <a:t>Have students underline/highlight important details and write big/main ideas in the margins.</a:t>
                      </a:r>
                      <a:endParaRPr lang="en-US" sz="1800">
                        <a:effectLst/>
                        <a:latin typeface="Cambria"/>
                        <a:ea typeface="ＭＳ 明朝"/>
                        <a:cs typeface="Times New Roman"/>
                      </a:endParaRPr>
                    </a:p>
                  </a:txBody>
                  <a:tcPr marL="68580" marR="68580" marT="0" marB="0"/>
                </a:tc>
                <a:extLst>
                  <a:ext uri="{0D108BD9-81ED-4DB2-BD59-A6C34878D82A}">
                    <a16:rowId xmlns:a16="http://schemas.microsoft.com/office/drawing/2014/main" xmlns="" val="10004"/>
                  </a:ext>
                </a:extLst>
              </a:tr>
              <a:tr h="370840">
                <a:tc>
                  <a:txBody>
                    <a:bodyPr/>
                    <a:lstStyle/>
                    <a:p>
                      <a:pPr marL="0" marR="0">
                        <a:spcBef>
                          <a:spcPts val="0"/>
                        </a:spcBef>
                        <a:spcAft>
                          <a:spcPts val="0"/>
                        </a:spcAft>
                      </a:pPr>
                      <a:r>
                        <a:rPr lang="en-US" sz="1800">
                          <a:solidFill>
                            <a:srgbClr val="000000"/>
                          </a:solidFill>
                          <a:effectLst/>
                          <a:latin typeface="PT Sans"/>
                          <a:ea typeface="ＭＳ 明朝"/>
                          <a:cs typeface="Times New Roman"/>
                        </a:rPr>
                        <a:t>Make inferences</a:t>
                      </a:r>
                      <a:endParaRPr lang="en-US" sz="1800">
                        <a:effectLst/>
                        <a:latin typeface="Cambria"/>
                        <a:ea typeface="ＭＳ 明朝"/>
                        <a:cs typeface="Times New Roman"/>
                      </a:endParaRPr>
                    </a:p>
                    <a:p>
                      <a:pPr marL="0" marR="0">
                        <a:spcBef>
                          <a:spcPts val="0"/>
                        </a:spcBef>
                        <a:spcAft>
                          <a:spcPts val="0"/>
                        </a:spcAft>
                      </a:pPr>
                      <a:r>
                        <a:rPr lang="en-US" sz="1800">
                          <a:solidFill>
                            <a:srgbClr val="000000"/>
                          </a:solidFill>
                          <a:effectLst/>
                          <a:latin typeface="PT Sans"/>
                          <a:ea typeface="ＭＳ 明朝"/>
                          <a:cs typeface="Times New Roman"/>
                        </a:rPr>
                        <a:t>Analyze a text</a:t>
                      </a:r>
                      <a:endParaRPr lang="en-US" sz="1800">
                        <a:effectLst/>
                        <a:latin typeface="Cambria"/>
                        <a:ea typeface="ＭＳ 明朝"/>
                        <a:cs typeface="Times New Roman"/>
                      </a:endParaRPr>
                    </a:p>
                  </a:txBody>
                  <a:tcPr marL="68580" marR="68580" marT="0" marB="0"/>
                </a:tc>
                <a:tc>
                  <a:txBody>
                    <a:bodyPr/>
                    <a:lstStyle/>
                    <a:p>
                      <a:pPr marL="0" marR="0">
                        <a:spcBef>
                          <a:spcPts val="0"/>
                        </a:spcBef>
                        <a:spcAft>
                          <a:spcPts val="0"/>
                        </a:spcAft>
                      </a:pPr>
                      <a:r>
                        <a:rPr lang="en-US" sz="1800">
                          <a:solidFill>
                            <a:srgbClr val="000000"/>
                          </a:solidFill>
                          <a:effectLst/>
                          <a:latin typeface="PT Sans"/>
                          <a:ea typeface="ＭＳ 明朝"/>
                          <a:cs typeface="Times New Roman"/>
                        </a:rPr>
                        <a:t>Have students underline/highlight important and relevant details and write inferences or analysis in the margins.</a:t>
                      </a:r>
                      <a:endParaRPr lang="en-US" sz="1800">
                        <a:effectLst/>
                        <a:latin typeface="Cambria"/>
                        <a:ea typeface="ＭＳ 明朝"/>
                        <a:cs typeface="Times New Roman"/>
                      </a:endParaRPr>
                    </a:p>
                  </a:txBody>
                  <a:tcPr marL="68580" marR="68580" marT="0" marB="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398869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340503"/>
            <a:ext cx="4368800" cy="1036211"/>
          </a:xfrm>
        </p:spPr>
        <p:txBody>
          <a:bodyPr/>
          <a:lstStyle/>
          <a:p>
            <a:r>
              <a:rPr lang="en-US" b="1"/>
              <a:t>Learning Outcome</a:t>
            </a:r>
          </a:p>
        </p:txBody>
      </p:sp>
      <p:sp>
        <p:nvSpPr>
          <p:cNvPr id="5" name="Text Placeholder 4"/>
          <p:cNvSpPr>
            <a:spLocks noGrp="1"/>
          </p:cNvSpPr>
          <p:nvPr>
            <p:ph type="body" idx="1"/>
          </p:nvPr>
        </p:nvSpPr>
        <p:spPr>
          <a:xfrm>
            <a:off x="3556000" y="2558143"/>
            <a:ext cx="4368800" cy="2304143"/>
          </a:xfrm>
        </p:spPr>
        <p:txBody>
          <a:bodyPr>
            <a:normAutofit fontScale="92500" lnSpcReduction="10000"/>
          </a:bodyPr>
          <a:lstStyle/>
          <a:p>
            <a:pPr algn="l"/>
            <a:r>
              <a:rPr lang="en-US" sz="1900" cap="small"/>
              <a:t>We will analyze our existing instructional practices and explore three research-based instructional practices for reading, writing, and discussion to determine how we can apply them across all of our classrooms to effectively strengthen all of our students’ disciplinary literacies.</a:t>
            </a:r>
          </a:p>
          <a:p>
            <a:pPr algn="l"/>
            <a:endParaRPr lang="en-US"/>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4685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2576285" y="1469573"/>
            <a:ext cx="3991429" cy="780141"/>
          </a:xfrm>
        </p:spPr>
        <p:txBody>
          <a:bodyPr>
            <a:noAutofit/>
          </a:bodyPr>
          <a:lstStyle/>
          <a:p>
            <a:r>
              <a:rPr lang="en-US" sz="3000" b="1"/>
              <a:t>Purpose</a:t>
            </a:r>
          </a:p>
        </p:txBody>
      </p:sp>
      <p:sp>
        <p:nvSpPr>
          <p:cNvPr id="6" name="Content Placeholder 5"/>
          <p:cNvSpPr>
            <a:spLocks noGrp="1"/>
          </p:cNvSpPr>
          <p:nvPr>
            <p:ph sz="half" idx="2"/>
          </p:nvPr>
        </p:nvSpPr>
        <p:spPr>
          <a:xfrm>
            <a:off x="748351" y="2485572"/>
            <a:ext cx="7524792" cy="3642178"/>
          </a:xfrm>
        </p:spPr>
        <p:txBody>
          <a:bodyPr>
            <a:normAutofit/>
          </a:bodyPr>
          <a:lstStyle/>
          <a:p>
            <a:pPr lvl="0"/>
            <a:r>
              <a:rPr lang="en-US" sz="2400"/>
              <a:t>Help students to develop their argumentative writing skills</a:t>
            </a:r>
          </a:p>
          <a:p>
            <a:pPr lvl="0"/>
            <a:r>
              <a:rPr lang="en-US" sz="2400"/>
              <a:t>Help students to understand that we write for a purpose with a specific audience</a:t>
            </a:r>
          </a:p>
          <a:p>
            <a:pPr lvl="0"/>
            <a:r>
              <a:rPr lang="en-US" sz="2400"/>
              <a:t>Help students to understand </a:t>
            </a:r>
            <a:r>
              <a:rPr lang="en-US" sz="2400" u="sng"/>
              <a:t>tone</a:t>
            </a:r>
            <a:r>
              <a:rPr lang="en-US" sz="2400"/>
              <a:t> and how that changes depending on our purpose and our audience</a:t>
            </a:r>
            <a:endParaRPr lang="en-US" sz="2400" u="sng"/>
          </a:p>
        </p:txBody>
      </p:sp>
      <p:sp>
        <p:nvSpPr>
          <p:cNvPr id="9" name="Rounded Rectangle 8"/>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b="1"/>
              <a:t>RAFT Writing</a:t>
            </a:r>
          </a:p>
        </p:txBody>
      </p:sp>
    </p:spTree>
    <p:extLst>
      <p:ext uri="{BB962C8B-B14F-4D97-AF65-F5344CB8AC3E}">
        <p14:creationId xmlns:p14="http://schemas.microsoft.com/office/powerpoint/2010/main" val="992844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52489898"/>
              </p:ext>
            </p:extLst>
          </p:nvPr>
        </p:nvGraphicFramePr>
        <p:xfrm>
          <a:off x="671287" y="1614715"/>
          <a:ext cx="7710712" cy="4754880"/>
        </p:xfrm>
        <a:graphic>
          <a:graphicData uri="http://schemas.openxmlformats.org/drawingml/2006/table">
            <a:tbl>
              <a:tblPr firstRow="1" bandRow="1">
                <a:tableStyleId>{5C22544A-7EE6-4342-B048-85BDC9FD1C3A}</a:tableStyleId>
              </a:tblPr>
              <a:tblGrid>
                <a:gridCol w="1927678">
                  <a:extLst>
                    <a:ext uri="{9D8B030D-6E8A-4147-A177-3AD203B41FA5}">
                      <a16:colId xmlns:a16="http://schemas.microsoft.com/office/drawing/2014/main" xmlns="" val="20000"/>
                    </a:ext>
                  </a:extLst>
                </a:gridCol>
                <a:gridCol w="1927678">
                  <a:extLst>
                    <a:ext uri="{9D8B030D-6E8A-4147-A177-3AD203B41FA5}">
                      <a16:colId xmlns:a16="http://schemas.microsoft.com/office/drawing/2014/main" xmlns="" val="20001"/>
                    </a:ext>
                  </a:extLst>
                </a:gridCol>
                <a:gridCol w="1927678">
                  <a:extLst>
                    <a:ext uri="{9D8B030D-6E8A-4147-A177-3AD203B41FA5}">
                      <a16:colId xmlns:a16="http://schemas.microsoft.com/office/drawing/2014/main" xmlns="" val="20002"/>
                    </a:ext>
                  </a:extLst>
                </a:gridCol>
                <a:gridCol w="1927678">
                  <a:extLst>
                    <a:ext uri="{9D8B030D-6E8A-4147-A177-3AD203B41FA5}">
                      <a16:colId xmlns:a16="http://schemas.microsoft.com/office/drawing/2014/main" xmlns="" val="20003"/>
                    </a:ext>
                  </a:extLst>
                </a:gridCol>
              </a:tblGrid>
              <a:tr h="370840">
                <a:tc>
                  <a:txBody>
                    <a:bodyPr/>
                    <a:lstStyle/>
                    <a:p>
                      <a:pPr algn="ctr"/>
                      <a:r>
                        <a:rPr lang="en-US" sz="2400"/>
                        <a:t>R</a:t>
                      </a:r>
                    </a:p>
                    <a:p>
                      <a:pPr algn="ctr"/>
                      <a:r>
                        <a:rPr lang="en-US" sz="2400"/>
                        <a:t>Role</a:t>
                      </a:r>
                    </a:p>
                  </a:txBody>
                  <a:tcPr/>
                </a:tc>
                <a:tc>
                  <a:txBody>
                    <a:bodyPr/>
                    <a:lstStyle/>
                    <a:p>
                      <a:pPr algn="ctr"/>
                      <a:r>
                        <a:rPr lang="en-US" sz="2400"/>
                        <a:t>A</a:t>
                      </a:r>
                    </a:p>
                    <a:p>
                      <a:pPr algn="ctr"/>
                      <a:r>
                        <a:rPr lang="en-US" sz="2400"/>
                        <a:t>Audience</a:t>
                      </a:r>
                    </a:p>
                  </a:txBody>
                  <a:tcPr/>
                </a:tc>
                <a:tc>
                  <a:txBody>
                    <a:bodyPr/>
                    <a:lstStyle/>
                    <a:p>
                      <a:pPr algn="ctr"/>
                      <a:r>
                        <a:rPr lang="en-US" sz="2400"/>
                        <a:t>F</a:t>
                      </a:r>
                    </a:p>
                    <a:p>
                      <a:pPr algn="ctr"/>
                      <a:r>
                        <a:rPr lang="en-US" sz="2400"/>
                        <a:t>Format</a:t>
                      </a:r>
                    </a:p>
                  </a:txBody>
                  <a:tcPr/>
                </a:tc>
                <a:tc>
                  <a:txBody>
                    <a:bodyPr/>
                    <a:lstStyle/>
                    <a:p>
                      <a:pPr algn="ctr"/>
                      <a:r>
                        <a:rPr lang="en-US" sz="2400"/>
                        <a:t>T</a:t>
                      </a:r>
                    </a:p>
                    <a:p>
                      <a:pPr algn="ctr"/>
                      <a:r>
                        <a:rPr lang="en-US" sz="2400"/>
                        <a:t>Topic</a:t>
                      </a:r>
                    </a:p>
                  </a:txBody>
                  <a:tcPr/>
                </a:tc>
                <a:extLst>
                  <a:ext uri="{0D108BD9-81ED-4DB2-BD59-A6C34878D82A}">
                    <a16:rowId xmlns:a16="http://schemas.microsoft.com/office/drawing/2014/main" xmlns="" val="1000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i="1" kern="1200">
                          <a:solidFill>
                            <a:schemeClr val="dk1"/>
                          </a:solidFill>
                          <a:effectLst/>
                          <a:latin typeface="+mn-lt"/>
                          <a:ea typeface="+mn-ea"/>
                          <a:cs typeface="+mn-cs"/>
                        </a:rPr>
                        <a:t>Should all people be allowed to protest in the United States?  Explain why or why not.</a:t>
                      </a:r>
                      <a:endParaRPr lang="en-US" sz="1800" kern="1200">
                        <a:solidFill>
                          <a:schemeClr val="dk1"/>
                        </a:solidFill>
                        <a:effectLst/>
                        <a:latin typeface="+mn-lt"/>
                        <a:ea typeface="+mn-ea"/>
                        <a:cs typeface="+mn-cs"/>
                      </a:endParaRPr>
                    </a:p>
                    <a:p>
                      <a:endParaRPr lang="en-US"/>
                    </a:p>
                    <a:p>
                      <a:endParaRPr lang="en-US"/>
                    </a:p>
                    <a:p>
                      <a:endParaRPr lang="en-US"/>
                    </a:p>
                    <a:p>
                      <a:endParaRPr lang="en-US"/>
                    </a:p>
                    <a:p>
                      <a:endParaRPr lang="en-US"/>
                    </a:p>
                    <a:p>
                      <a:endParaRPr lang="en-US"/>
                    </a:p>
                    <a:p>
                      <a:endParaRPr lang="en-US"/>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334964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748351" y="1868714"/>
            <a:ext cx="7524792" cy="4259036"/>
          </a:xfrm>
        </p:spPr>
        <p:txBody>
          <a:bodyPr>
            <a:normAutofit/>
          </a:bodyPr>
          <a:lstStyle/>
          <a:p>
            <a:pPr marL="0" indent="0">
              <a:buNone/>
            </a:pPr>
            <a:r>
              <a:rPr lang="en-US" sz="2800" b="1"/>
              <a:t>Step 1:</a:t>
            </a:r>
            <a:r>
              <a:rPr lang="en-US" sz="2800"/>
              <a:t>  Identify your role and audience.</a:t>
            </a:r>
          </a:p>
          <a:p>
            <a:pPr marL="0" indent="0">
              <a:buNone/>
            </a:pPr>
            <a:r>
              <a:rPr lang="en-US" sz="2800" b="1"/>
              <a:t>Step 2:  </a:t>
            </a:r>
            <a:r>
              <a:rPr lang="en-US" sz="2800"/>
              <a:t>Identify the tone (the feeling or voice of your writing). </a:t>
            </a:r>
          </a:p>
          <a:p>
            <a:pPr marL="0" indent="0">
              <a:buNone/>
            </a:pPr>
            <a:r>
              <a:rPr lang="en-US" sz="2800" b="1"/>
              <a:t>Step 3:  </a:t>
            </a:r>
            <a:r>
              <a:rPr lang="en-US" sz="2800"/>
              <a:t>Review your annotations.  What evidence will you use for your RAFT writing? Select 3 pieces of evidence.</a:t>
            </a:r>
          </a:p>
          <a:p>
            <a:pPr marL="0" indent="0">
              <a:buNone/>
            </a:pPr>
            <a:endParaRPr lang="en-US" sz="2800"/>
          </a:p>
        </p:txBody>
      </p:sp>
      <p:sp>
        <p:nvSpPr>
          <p:cNvPr id="9" name="Rounded Rectangle 8"/>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40664" y="228600"/>
            <a:ext cx="5827050" cy="886968"/>
          </a:xfrm>
        </p:spPr>
        <p:txBody>
          <a:bodyPr/>
          <a:lstStyle/>
          <a:p>
            <a:r>
              <a:rPr lang="en-US" b="1"/>
              <a:t>Planning for our RAFT Writing</a:t>
            </a:r>
          </a:p>
        </p:txBody>
      </p:sp>
    </p:spTree>
    <p:extLst>
      <p:ext uri="{BB962C8B-B14F-4D97-AF65-F5344CB8AC3E}">
        <p14:creationId xmlns:p14="http://schemas.microsoft.com/office/powerpoint/2010/main" val="1755537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71212" y="1548760"/>
            <a:ext cx="3657600" cy="610240"/>
          </a:xfrm>
        </p:spPr>
        <p:txBody>
          <a:bodyPr>
            <a:noAutofit/>
          </a:bodyPr>
          <a:lstStyle/>
          <a:p>
            <a:r>
              <a:rPr lang="en-US" sz="2800" b="1"/>
              <a:t>Direct Quotation</a:t>
            </a:r>
          </a:p>
        </p:txBody>
      </p:sp>
      <p:sp>
        <p:nvSpPr>
          <p:cNvPr id="4" name="Content Placeholder 3"/>
          <p:cNvSpPr>
            <a:spLocks noGrp="1"/>
          </p:cNvSpPr>
          <p:nvPr>
            <p:ph sz="half" idx="2"/>
          </p:nvPr>
        </p:nvSpPr>
        <p:spPr>
          <a:xfrm>
            <a:off x="748352" y="2485570"/>
            <a:ext cx="3703320" cy="3642179"/>
          </a:xfrm>
          <a:ln>
            <a:solidFill>
              <a:schemeClr val="accent1"/>
            </a:solidFill>
          </a:ln>
        </p:spPr>
        <p:txBody>
          <a:bodyPr>
            <a:normAutofit lnSpcReduction="10000"/>
          </a:bodyPr>
          <a:lstStyle/>
          <a:p>
            <a:pPr marL="0" lvl="0" indent="0">
              <a:buNone/>
            </a:pPr>
            <a:r>
              <a:rPr lang="en-US" sz="2400" b="1"/>
              <a:t>You can use a </a:t>
            </a:r>
            <a:r>
              <a:rPr lang="en-US" sz="2400" b="1" u="sng"/>
              <a:t>direct quotation</a:t>
            </a:r>
            <a:r>
              <a:rPr lang="en-US" sz="2400" b="1"/>
              <a:t>:  </a:t>
            </a:r>
          </a:p>
          <a:p>
            <a:pPr marL="0" lvl="0" indent="0">
              <a:buNone/>
            </a:pPr>
            <a:r>
              <a:rPr lang="en-US" sz="2400"/>
              <a:t>Mayor Gray said, "Today's events in Virginia remind us that we must bring our country together by condemning violence, white supremacists and Nazi hate groups.” </a:t>
            </a:r>
          </a:p>
        </p:txBody>
      </p:sp>
      <p:sp>
        <p:nvSpPr>
          <p:cNvPr id="5" name="Text Placeholder 4"/>
          <p:cNvSpPr>
            <a:spLocks noGrp="1"/>
          </p:cNvSpPr>
          <p:nvPr>
            <p:ph type="body" sz="quarter" idx="3"/>
          </p:nvPr>
        </p:nvSpPr>
        <p:spPr>
          <a:xfrm>
            <a:off x="4681533" y="1548760"/>
            <a:ext cx="3657600" cy="610240"/>
          </a:xfrm>
        </p:spPr>
        <p:txBody>
          <a:bodyPr>
            <a:normAutofit fontScale="92500" lnSpcReduction="10000"/>
          </a:bodyPr>
          <a:lstStyle/>
          <a:p>
            <a:r>
              <a:rPr lang="en-US" sz="3000" b="1"/>
              <a:t>Paraphrase</a:t>
            </a:r>
          </a:p>
          <a:p>
            <a:endParaRPr lang="en-US"/>
          </a:p>
        </p:txBody>
      </p:sp>
      <p:sp>
        <p:nvSpPr>
          <p:cNvPr id="6" name="Content Placeholder 5"/>
          <p:cNvSpPr>
            <a:spLocks noGrp="1"/>
          </p:cNvSpPr>
          <p:nvPr>
            <p:ph sz="quarter" idx="4"/>
          </p:nvPr>
        </p:nvSpPr>
        <p:spPr>
          <a:xfrm>
            <a:off x="4658673" y="2485569"/>
            <a:ext cx="3703320" cy="3640593"/>
          </a:xfrm>
          <a:ln>
            <a:solidFill>
              <a:schemeClr val="accent1"/>
            </a:solidFill>
          </a:ln>
        </p:spPr>
        <p:txBody>
          <a:bodyPr>
            <a:normAutofit/>
          </a:bodyPr>
          <a:lstStyle/>
          <a:p>
            <a:pPr marL="0" lvl="0" indent="0">
              <a:buNone/>
            </a:pPr>
            <a:r>
              <a:rPr lang="en-US" sz="2400" b="1"/>
              <a:t>You can </a:t>
            </a:r>
            <a:r>
              <a:rPr lang="en-US" sz="2400" b="1" u="sng"/>
              <a:t>paraphrase</a:t>
            </a:r>
            <a:r>
              <a:rPr lang="en-US" sz="2400" b="1"/>
              <a:t> (write the information in your own words):  </a:t>
            </a:r>
          </a:p>
          <a:p>
            <a:pPr marL="0" lvl="0" indent="0">
              <a:buNone/>
            </a:pPr>
            <a:r>
              <a:rPr lang="en-US" sz="2400"/>
              <a:t>In Charlottesville, Virginia, white supremacists protested the removal of a statue of Robert E. Lee.</a:t>
            </a:r>
          </a:p>
          <a:p>
            <a:endParaRPr lang="en-US" sz="2400"/>
          </a:p>
        </p:txBody>
      </p:sp>
    </p:spTree>
    <p:extLst>
      <p:ext uri="{BB962C8B-B14F-4D97-AF65-F5344CB8AC3E}">
        <p14:creationId xmlns:p14="http://schemas.microsoft.com/office/powerpoint/2010/main" val="38243934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570159"/>
            <a:ext cx="4368800" cy="657280"/>
          </a:xfrm>
        </p:spPr>
        <p:txBody>
          <a:bodyPr/>
          <a:lstStyle/>
          <a:p>
            <a:pPr algn="ctr"/>
            <a:r>
              <a:rPr lang="en-US" sz="2800" b="1"/>
              <a:t>Think-Pair-Share-Write</a:t>
            </a:r>
          </a:p>
        </p:txBody>
      </p:sp>
      <p:sp>
        <p:nvSpPr>
          <p:cNvPr id="5" name="Text Placeholder 4"/>
          <p:cNvSpPr>
            <a:spLocks noGrp="1"/>
          </p:cNvSpPr>
          <p:nvPr>
            <p:ph type="body" idx="1"/>
          </p:nvPr>
        </p:nvSpPr>
        <p:spPr>
          <a:xfrm>
            <a:off x="3555999" y="2394857"/>
            <a:ext cx="4499429" cy="2848433"/>
          </a:xfrm>
        </p:spPr>
        <p:txBody>
          <a:bodyPr>
            <a:noAutofit/>
          </a:bodyPr>
          <a:lstStyle/>
          <a:p>
            <a:pPr marL="342900" lvl="0" indent="-342900" algn="l">
              <a:buClrTx/>
              <a:buFont typeface="Wingdings" charset="2"/>
              <a:buChar char="q"/>
            </a:pPr>
            <a:r>
              <a:rPr lang="en-US" sz="2400"/>
              <a:t>Please plan for your writing with a partner.</a:t>
            </a:r>
          </a:p>
          <a:p>
            <a:pPr marL="342900" lvl="0" indent="-342900" algn="l">
              <a:buClrTx/>
              <a:buFont typeface="Wingdings" charset="2"/>
              <a:buChar char="q"/>
            </a:pPr>
            <a:r>
              <a:rPr lang="en-US" sz="2400"/>
              <a:t>You do not have to come to the same answers.</a:t>
            </a:r>
          </a:p>
          <a:p>
            <a:pPr marL="342900" lvl="0" indent="-342900" algn="l">
              <a:buClrTx/>
              <a:buFont typeface="Wingdings" charset="2"/>
              <a:buChar char="q"/>
            </a:pPr>
            <a:r>
              <a:rPr lang="en-US" sz="2400"/>
              <a:t>You will be writing independently, but planning together.</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6673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898799"/>
            <a:ext cx="4368800" cy="657280"/>
          </a:xfrm>
        </p:spPr>
        <p:txBody>
          <a:bodyPr/>
          <a:lstStyle/>
          <a:p>
            <a:pPr algn="ctr"/>
            <a:r>
              <a:rPr lang="en-US" sz="2800" b="1"/>
              <a:t>Stop and Debrief:</a:t>
            </a:r>
            <a:br>
              <a:rPr lang="en-US" sz="2800" b="1"/>
            </a:br>
            <a:r>
              <a:rPr lang="en-US" sz="2800"/>
              <a:t>5 minutes</a:t>
            </a:r>
            <a:endParaRPr lang="en-US" sz="2800" b="1"/>
          </a:p>
        </p:txBody>
      </p:sp>
      <p:sp>
        <p:nvSpPr>
          <p:cNvPr id="5" name="Text Placeholder 4"/>
          <p:cNvSpPr>
            <a:spLocks noGrp="1"/>
          </p:cNvSpPr>
          <p:nvPr>
            <p:ph type="body" idx="1"/>
          </p:nvPr>
        </p:nvSpPr>
        <p:spPr>
          <a:xfrm>
            <a:off x="3556000" y="2612572"/>
            <a:ext cx="4368800" cy="2630718"/>
          </a:xfrm>
        </p:spPr>
        <p:txBody>
          <a:bodyPr>
            <a:noAutofit/>
          </a:bodyPr>
          <a:lstStyle/>
          <a:p>
            <a:pPr marL="457200" lvl="0" indent="-457200" algn="l">
              <a:buClrTx/>
              <a:buFont typeface="+mj-lt"/>
              <a:buAutoNum type="arabicPeriod"/>
            </a:pPr>
            <a:r>
              <a:rPr lang="en-US" sz="2400"/>
              <a:t>What questions or concerns do you have about this instructional core practice (RAFT)?</a:t>
            </a:r>
          </a:p>
          <a:p>
            <a:pPr marL="457200" lvl="0" indent="-457200" algn="l">
              <a:buClrTx/>
              <a:buFont typeface="+mj-lt"/>
              <a:buAutoNum type="arabicPeriod"/>
            </a:pPr>
            <a:r>
              <a:rPr lang="en-US" sz="2400"/>
              <a:t>What might this look like in your own classrooms?</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82038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898799"/>
            <a:ext cx="4368800" cy="657280"/>
          </a:xfrm>
        </p:spPr>
        <p:txBody>
          <a:bodyPr/>
          <a:lstStyle/>
          <a:p>
            <a:pPr algn="ctr"/>
            <a:r>
              <a:rPr lang="en-US" sz="2800" b="1"/>
              <a:t>Stop and Debrief:</a:t>
            </a:r>
            <a:br>
              <a:rPr lang="en-US" sz="2800" b="1"/>
            </a:br>
            <a:r>
              <a:rPr lang="en-US" sz="2800"/>
              <a:t>5 minutes</a:t>
            </a:r>
            <a:endParaRPr lang="en-US" sz="2800" b="1"/>
          </a:p>
        </p:txBody>
      </p:sp>
      <p:sp>
        <p:nvSpPr>
          <p:cNvPr id="5" name="Text Placeholder 4"/>
          <p:cNvSpPr>
            <a:spLocks noGrp="1"/>
          </p:cNvSpPr>
          <p:nvPr>
            <p:ph type="body" idx="1"/>
          </p:nvPr>
        </p:nvSpPr>
        <p:spPr>
          <a:xfrm>
            <a:off x="3556000" y="2612572"/>
            <a:ext cx="4572000" cy="2630718"/>
          </a:xfrm>
        </p:spPr>
        <p:txBody>
          <a:bodyPr>
            <a:noAutofit/>
          </a:bodyPr>
          <a:lstStyle/>
          <a:p>
            <a:pPr marL="457200" lvl="0" indent="-457200" algn="l">
              <a:buClrTx/>
              <a:buFont typeface="+mj-lt"/>
              <a:buAutoNum type="arabicPeriod"/>
            </a:pPr>
            <a:r>
              <a:rPr lang="en-US" sz="2000"/>
              <a:t>Look at the final lesson.  How many times were there opportunities for Pair-Share?</a:t>
            </a:r>
          </a:p>
          <a:p>
            <a:pPr marL="457200" lvl="0" indent="-457200" algn="l">
              <a:buClrTx/>
              <a:buFont typeface="+mj-lt"/>
              <a:buAutoNum type="arabicPeriod"/>
            </a:pPr>
            <a:r>
              <a:rPr lang="en-US" sz="2000"/>
              <a:t>What questions or concerns do you have about this instructional core practice (Pair-Share)?</a:t>
            </a:r>
          </a:p>
          <a:p>
            <a:pPr marL="457200" lvl="0" indent="-457200" algn="l">
              <a:buClrTx/>
              <a:buFont typeface="+mj-lt"/>
              <a:buAutoNum type="arabicPeriod"/>
            </a:pPr>
            <a:r>
              <a:rPr lang="en-US" sz="2000"/>
              <a:t>What might this look like in your own classrooms?</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5371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842309"/>
            <a:ext cx="4368800" cy="657280"/>
          </a:xfrm>
        </p:spPr>
        <p:txBody>
          <a:bodyPr/>
          <a:lstStyle/>
          <a:p>
            <a:pPr algn="ctr"/>
            <a:r>
              <a:rPr lang="en-US" sz="2800" b="1"/>
              <a:t>For November</a:t>
            </a:r>
            <a:br>
              <a:rPr lang="en-US" sz="2800" b="1"/>
            </a:br>
            <a:r>
              <a:rPr lang="en-US" sz="2000"/>
              <a:t>Please bring </a:t>
            </a:r>
            <a:r>
              <a:rPr lang="en-US" sz="2000" u="sng"/>
              <a:t>one</a:t>
            </a:r>
            <a:r>
              <a:rPr lang="en-US" sz="2000"/>
              <a:t> of the following:</a:t>
            </a:r>
            <a:endParaRPr lang="en-US" sz="2000" b="1"/>
          </a:p>
        </p:txBody>
      </p:sp>
      <p:sp>
        <p:nvSpPr>
          <p:cNvPr id="5" name="Text Placeholder 4"/>
          <p:cNvSpPr>
            <a:spLocks noGrp="1"/>
          </p:cNvSpPr>
          <p:nvPr>
            <p:ph type="body" idx="1"/>
          </p:nvPr>
        </p:nvSpPr>
        <p:spPr>
          <a:xfrm>
            <a:off x="3556000" y="3011714"/>
            <a:ext cx="4572000" cy="2231576"/>
          </a:xfrm>
        </p:spPr>
        <p:txBody>
          <a:bodyPr>
            <a:noAutofit/>
          </a:bodyPr>
          <a:lstStyle/>
          <a:p>
            <a:pPr marL="457200" lvl="0" indent="-457200" algn="l">
              <a:buClrTx/>
              <a:buFont typeface="+mj-lt"/>
              <a:buAutoNum type="arabicPeriod"/>
            </a:pPr>
            <a:r>
              <a:rPr lang="en-US" sz="2400"/>
              <a:t>Students’ RAFT writing pieces</a:t>
            </a:r>
          </a:p>
          <a:p>
            <a:pPr marL="457200" lvl="0" indent="-457200" algn="l">
              <a:buClrTx/>
              <a:buFont typeface="+mj-lt"/>
              <a:buAutoNum type="arabicPeriod"/>
            </a:pPr>
            <a:r>
              <a:rPr lang="en-US" sz="2400"/>
              <a:t>Students’ annotations</a:t>
            </a:r>
          </a:p>
          <a:p>
            <a:pPr marL="457200" lvl="0" indent="-457200" algn="l">
              <a:buClrTx/>
              <a:buFont typeface="+mj-lt"/>
              <a:buAutoNum type="arabicPeriod"/>
            </a:pPr>
            <a:r>
              <a:rPr lang="en-US" sz="2400"/>
              <a:t>A video of students’ conversations</a:t>
            </a:r>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45168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647619" y="1884507"/>
            <a:ext cx="3273552" cy="1640541"/>
          </a:xfrm>
        </p:spPr>
        <p:txBody>
          <a:bodyPr/>
          <a:lstStyle/>
          <a:p>
            <a:r>
              <a:rPr lang="en-US" b="1" cap="small"/>
              <a:t>Feedback</a:t>
            </a:r>
          </a:p>
        </p:txBody>
      </p:sp>
    </p:spTree>
    <p:extLst>
      <p:ext uri="{BB962C8B-B14F-4D97-AF65-F5344CB8AC3E}">
        <p14:creationId xmlns:p14="http://schemas.microsoft.com/office/powerpoint/2010/main" val="4027733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a:t>Session Guided Questions</a:t>
            </a:r>
          </a:p>
        </p:txBody>
      </p:sp>
      <p:sp>
        <p:nvSpPr>
          <p:cNvPr id="8" name="Content Placeholder 7"/>
          <p:cNvSpPr>
            <a:spLocks noGrp="1"/>
          </p:cNvSpPr>
          <p:nvPr>
            <p:ph sz="half" idx="1"/>
          </p:nvPr>
        </p:nvSpPr>
        <p:spPr>
          <a:xfrm>
            <a:off x="752473" y="1600200"/>
            <a:ext cx="7448098" cy="4525963"/>
          </a:xfrm>
        </p:spPr>
        <p:txBody>
          <a:bodyPr>
            <a:noAutofit/>
          </a:bodyPr>
          <a:lstStyle/>
          <a:p>
            <a:pPr lvl="0"/>
            <a:r>
              <a:rPr lang="en-US" sz="2200"/>
              <a:t>What instructional practices are we currently employing that support students in reading, writing, and discussion within our content area? </a:t>
            </a:r>
          </a:p>
          <a:p>
            <a:pPr lvl="0"/>
            <a:r>
              <a:rPr lang="en-US" sz="2200"/>
              <a:t>How do we know what works? What is the evidence of student learning?</a:t>
            </a:r>
          </a:p>
          <a:p>
            <a:pPr lvl="0"/>
            <a:r>
              <a:rPr lang="en-US" sz="2200"/>
              <a:t>How can we employ research-based instructional practices for disciplinary literacy to meet the needs of all of our learners at P2G—at all academic levels, and including English language learners and students with disabilities?</a:t>
            </a:r>
          </a:p>
          <a:p>
            <a:endParaRPr lang="en-US" sz="2200"/>
          </a:p>
        </p:txBody>
      </p:sp>
      <p:sp>
        <p:nvSpPr>
          <p:cNvPr id="10" name="Rounded Rectangle 9"/>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74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069" y="224118"/>
            <a:ext cx="5116073" cy="886968"/>
          </a:xfrm>
        </p:spPr>
        <p:txBody>
          <a:bodyPr/>
          <a:lstStyle/>
          <a:p>
            <a:r>
              <a:rPr lang="en-US" b="1"/>
              <a:t>Opening Activity:  5 minutes</a:t>
            </a:r>
          </a:p>
        </p:txBody>
      </p:sp>
      <p:sp>
        <p:nvSpPr>
          <p:cNvPr id="3" name="Content Placeholder 2"/>
          <p:cNvSpPr>
            <a:spLocks noGrp="1"/>
          </p:cNvSpPr>
          <p:nvPr>
            <p:ph sz="half" idx="1"/>
          </p:nvPr>
        </p:nvSpPr>
        <p:spPr/>
        <p:txBody>
          <a:bodyPr>
            <a:normAutofit/>
          </a:bodyPr>
          <a:lstStyle/>
          <a:p>
            <a:r>
              <a:rPr lang="en-US"/>
              <a:t>On your post it notes, please jot down the instructional practices you currently use to support students’ reading, writing, and discussion skills.</a:t>
            </a:r>
          </a:p>
          <a:p>
            <a:r>
              <a:rPr lang="en-US"/>
              <a:t>Please put only one practice per post it note.</a:t>
            </a:r>
          </a:p>
          <a:p>
            <a:r>
              <a:rPr lang="en-US"/>
              <a:t>Place these on the corresponding chart papers around the room.</a:t>
            </a:r>
          </a:p>
          <a:p>
            <a:endParaRPr lang="en-US"/>
          </a:p>
        </p:txBody>
      </p:sp>
      <p:pic>
        <p:nvPicPr>
          <p:cNvPr id="5" name="Content Placeholder 4" descr="BU009491.png"/>
          <p:cNvPicPr>
            <a:picLocks noGrp="1" noChangeAspect="1"/>
          </p:cNvPicPr>
          <p:nvPr>
            <p:ph sz="half" idx="2"/>
          </p:nvPr>
        </p:nvPicPr>
        <p:blipFill>
          <a:blip r:embed="rId2" cstate="email">
            <a:extLst>
              <a:ext uri="{28A0092B-C50C-407E-A947-70E740481C1C}">
                <a14:useLocalDpi xmlns:a14="http://schemas.microsoft.com/office/drawing/2010/main" val="0"/>
              </a:ext>
            </a:extLst>
          </a:blip>
          <a:srcRect l="15478" r="15478"/>
          <a:stretch>
            <a:fillRect/>
          </a:stretch>
        </p:blipFill>
        <p:spPr/>
      </p:pic>
    </p:spTree>
    <p:extLst>
      <p:ext uri="{BB962C8B-B14F-4D97-AF65-F5344CB8AC3E}">
        <p14:creationId xmlns:p14="http://schemas.microsoft.com/office/powerpoint/2010/main" val="3880268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069" y="224118"/>
            <a:ext cx="5116073" cy="886968"/>
          </a:xfrm>
        </p:spPr>
        <p:txBody>
          <a:bodyPr/>
          <a:lstStyle/>
          <a:p>
            <a:r>
              <a:rPr lang="en-US" b="1"/>
              <a:t>Gallery Walk:  5 minutes</a:t>
            </a:r>
          </a:p>
        </p:txBody>
      </p:sp>
      <p:sp>
        <p:nvSpPr>
          <p:cNvPr id="3" name="Content Placeholder 2"/>
          <p:cNvSpPr>
            <a:spLocks noGrp="1"/>
          </p:cNvSpPr>
          <p:nvPr>
            <p:ph sz="half" idx="1"/>
          </p:nvPr>
        </p:nvSpPr>
        <p:spPr/>
        <p:txBody>
          <a:bodyPr vert="horz" lIns="45720" tIns="45720" rIns="91440" bIns="45720" rtlCol="0" anchor="t">
            <a:normAutofit fontScale="85000" lnSpcReduction="20000"/>
          </a:bodyPr>
          <a:lstStyle/>
          <a:p>
            <a:pPr marL="0" indent="0">
              <a:buNone/>
            </a:pPr>
            <a:r>
              <a:rPr lang="en-US" sz="2500"/>
              <a:t>Please walk around the room with a partner.  Notice the different practices that teachers are using.  As you walk around keep these two questions in your head:</a:t>
            </a:r>
          </a:p>
          <a:p>
            <a:r>
              <a:rPr lang="en-US" sz="2800" i="1"/>
              <a:t>How do we know these are effective teaching strategies?  </a:t>
            </a:r>
          </a:p>
          <a:p>
            <a:r>
              <a:rPr lang="en-US" sz="2800" i="1"/>
              <a:t>What is the evidence from your own students’ previous work?</a:t>
            </a:r>
            <a:r>
              <a:rPr lang="en-US" sz="2800"/>
              <a:t> </a:t>
            </a:r>
            <a:endParaRPr lang="en-US" sz="2500"/>
          </a:p>
        </p:txBody>
      </p:sp>
      <p:pic>
        <p:nvPicPr>
          <p:cNvPr id="5" name="Content Placeholder 4" descr="BU009491.png"/>
          <p:cNvPicPr>
            <a:picLocks noGrp="1" noChangeAspect="1"/>
          </p:cNvPicPr>
          <p:nvPr>
            <p:ph sz="half" idx="2"/>
          </p:nvPr>
        </p:nvPicPr>
        <p:blipFill>
          <a:blip r:embed="rId2" cstate="email">
            <a:extLst>
              <a:ext uri="{28A0092B-C50C-407E-A947-70E740481C1C}">
                <a14:useLocalDpi xmlns:a14="http://schemas.microsoft.com/office/drawing/2010/main" val="0"/>
              </a:ext>
            </a:extLst>
          </a:blip>
          <a:srcRect l="15478" r="15478"/>
          <a:stretch>
            <a:fillRect/>
          </a:stretch>
        </p:blipFill>
        <p:spPr/>
      </p:pic>
    </p:spTree>
    <p:extLst>
      <p:ext uri="{BB962C8B-B14F-4D97-AF65-F5344CB8AC3E}">
        <p14:creationId xmlns:p14="http://schemas.microsoft.com/office/powerpoint/2010/main" val="1068248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685217"/>
            <a:ext cx="4368800" cy="1036211"/>
          </a:xfrm>
        </p:spPr>
        <p:txBody>
          <a:bodyPr/>
          <a:lstStyle/>
          <a:p>
            <a:pPr algn="ctr"/>
            <a:r>
              <a:rPr lang="en-US" b="1"/>
              <a:t>Table Discussion  </a:t>
            </a:r>
            <a:r>
              <a:rPr lang="en-US" sz="2800"/>
              <a:t>5 minutes</a:t>
            </a:r>
          </a:p>
        </p:txBody>
      </p:sp>
      <p:sp>
        <p:nvSpPr>
          <p:cNvPr id="5" name="Text Placeholder 4"/>
          <p:cNvSpPr>
            <a:spLocks noGrp="1"/>
          </p:cNvSpPr>
          <p:nvPr>
            <p:ph type="body" idx="1"/>
          </p:nvPr>
        </p:nvSpPr>
        <p:spPr>
          <a:xfrm>
            <a:off x="3556000" y="2939146"/>
            <a:ext cx="4368800" cy="2304143"/>
          </a:xfrm>
        </p:spPr>
        <p:txBody>
          <a:bodyPr>
            <a:noAutofit/>
          </a:bodyPr>
          <a:lstStyle/>
          <a:p>
            <a:pPr marL="342900" indent="-342900" algn="l">
              <a:buClrTx/>
              <a:buFont typeface="Wingdings" charset="2"/>
              <a:buChar char="q"/>
            </a:pPr>
            <a:r>
              <a:rPr lang="en-US" sz="2200"/>
              <a:t>How do we know these are effective teaching strategies?  </a:t>
            </a:r>
          </a:p>
          <a:p>
            <a:pPr algn="l">
              <a:buClrTx/>
            </a:pPr>
            <a:endParaRPr lang="en-US" sz="2200"/>
          </a:p>
          <a:p>
            <a:pPr marL="342900" indent="-342900" algn="l">
              <a:buClrTx/>
              <a:buFont typeface="Wingdings" charset="2"/>
              <a:buChar char="q"/>
            </a:pPr>
            <a:r>
              <a:rPr lang="en-US" sz="2200"/>
              <a:t>What is the evidence from your own students’ previous work? </a:t>
            </a:r>
          </a:p>
          <a:p>
            <a:pPr algn="l"/>
            <a:endParaRPr lang="en-US" sz="2200"/>
          </a:p>
        </p:txBody>
      </p:sp>
      <p:sp>
        <p:nvSpPr>
          <p:cNvPr id="6" name="Rounded Rectangle 5"/>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8987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771212" y="1469573"/>
            <a:ext cx="3657600" cy="516795"/>
          </a:xfrm>
        </p:spPr>
        <p:txBody>
          <a:bodyPr>
            <a:noAutofit/>
          </a:bodyPr>
          <a:lstStyle/>
          <a:p>
            <a:r>
              <a:rPr lang="en-US" sz="2400" b="1"/>
              <a:t>Session Agenda</a:t>
            </a:r>
          </a:p>
        </p:txBody>
      </p:sp>
      <p:sp>
        <p:nvSpPr>
          <p:cNvPr id="6" name="Content Placeholder 5"/>
          <p:cNvSpPr>
            <a:spLocks noGrp="1"/>
          </p:cNvSpPr>
          <p:nvPr>
            <p:ph sz="half" idx="2"/>
          </p:nvPr>
        </p:nvSpPr>
        <p:spPr/>
        <p:txBody>
          <a:bodyPr>
            <a:normAutofit/>
          </a:bodyPr>
          <a:lstStyle/>
          <a:p>
            <a:r>
              <a:rPr lang="en-US" sz="2400"/>
              <a:t>Modeled lesson focusing on three instructional practices</a:t>
            </a:r>
          </a:p>
          <a:p>
            <a:r>
              <a:rPr lang="en-US" sz="2400"/>
              <a:t>Discussion around three practices and how to use these in our own classrooms this year</a:t>
            </a:r>
          </a:p>
          <a:p>
            <a:endParaRPr lang="en-US" sz="2400"/>
          </a:p>
        </p:txBody>
      </p:sp>
      <p:sp>
        <p:nvSpPr>
          <p:cNvPr id="7" name="Text Placeholder 6"/>
          <p:cNvSpPr>
            <a:spLocks noGrp="1"/>
          </p:cNvSpPr>
          <p:nvPr>
            <p:ph type="body" sz="quarter" idx="3"/>
          </p:nvPr>
        </p:nvSpPr>
        <p:spPr>
          <a:xfrm>
            <a:off x="4681533" y="1487716"/>
            <a:ext cx="3657600" cy="516795"/>
          </a:xfrm>
        </p:spPr>
        <p:txBody>
          <a:bodyPr>
            <a:noAutofit/>
          </a:bodyPr>
          <a:lstStyle/>
          <a:p>
            <a:r>
              <a:rPr lang="en-US" sz="2400" b="1"/>
              <a:t>Instructional Practices</a:t>
            </a:r>
          </a:p>
        </p:txBody>
      </p:sp>
      <p:sp>
        <p:nvSpPr>
          <p:cNvPr id="8" name="Content Placeholder 7"/>
          <p:cNvSpPr>
            <a:spLocks noGrp="1"/>
          </p:cNvSpPr>
          <p:nvPr>
            <p:ph sz="quarter" idx="4"/>
          </p:nvPr>
        </p:nvSpPr>
        <p:spPr/>
        <p:txBody>
          <a:bodyPr>
            <a:normAutofit/>
          </a:bodyPr>
          <a:lstStyle/>
          <a:p>
            <a:r>
              <a:rPr lang="en-US" sz="2400" u="sng"/>
              <a:t>Reading</a:t>
            </a:r>
            <a:r>
              <a:rPr lang="en-US" sz="2400"/>
              <a:t>:  Annotation with a purpose</a:t>
            </a:r>
          </a:p>
          <a:p>
            <a:r>
              <a:rPr lang="en-US" sz="2400" u="sng"/>
              <a:t>Writing</a:t>
            </a:r>
            <a:r>
              <a:rPr lang="en-US" sz="2400"/>
              <a:t>:  RAFT</a:t>
            </a:r>
          </a:p>
          <a:p>
            <a:r>
              <a:rPr lang="en-US" sz="2400" u="sng"/>
              <a:t>Discussion</a:t>
            </a:r>
            <a:r>
              <a:rPr lang="en-US" sz="2400"/>
              <a:t>:  Pair-Share (with various modifications)</a:t>
            </a:r>
            <a:endParaRPr lang="en-US" sz="2400" u="sng"/>
          </a:p>
        </p:txBody>
      </p:sp>
      <p:sp>
        <p:nvSpPr>
          <p:cNvPr id="9" name="Rounded Rectangle 8"/>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048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0" y="1755720"/>
            <a:ext cx="4368800" cy="1036211"/>
          </a:xfrm>
        </p:spPr>
        <p:txBody>
          <a:bodyPr/>
          <a:lstStyle/>
          <a:p>
            <a:pPr algn="ctr"/>
            <a:r>
              <a:rPr lang="en-US"/>
              <a:t>Think-Write-</a:t>
            </a:r>
            <a:br>
              <a:rPr lang="en-US"/>
            </a:br>
            <a:r>
              <a:rPr lang="en-US" b="1"/>
              <a:t>Pair-Share</a:t>
            </a:r>
            <a:endParaRPr lang="en-US" sz="2800"/>
          </a:p>
        </p:txBody>
      </p:sp>
      <p:sp>
        <p:nvSpPr>
          <p:cNvPr id="5" name="Text Placeholder 4"/>
          <p:cNvSpPr>
            <a:spLocks noGrp="1"/>
          </p:cNvSpPr>
          <p:nvPr>
            <p:ph type="body" idx="1"/>
          </p:nvPr>
        </p:nvSpPr>
        <p:spPr>
          <a:xfrm>
            <a:off x="3261049" y="2938463"/>
            <a:ext cx="4835201" cy="2305050"/>
          </a:xfrm>
        </p:spPr>
        <p:txBody>
          <a:bodyPr vert="horz" lIns="91440" tIns="0" rIns="91440" bIns="0" rtlCol="0" anchor="t">
            <a:noAutofit/>
          </a:bodyPr>
          <a:lstStyle/>
          <a:p>
            <a:pPr marL="342900" indent="-342900" algn="l">
              <a:buClrTx/>
              <a:buFont typeface="Wingdings" charset="2"/>
              <a:buChar char="q"/>
            </a:pPr>
            <a:r>
              <a:rPr lang="en-US" sz="2000"/>
              <a:t>What are some protests that you have witnessed in the last year in New York City or the United States?</a:t>
            </a:r>
          </a:p>
          <a:p>
            <a:pPr lvl="0" algn="l">
              <a:buClrTx/>
            </a:pPr>
            <a:endParaRPr lang="en-US" sz="2000"/>
          </a:p>
          <a:p>
            <a:pPr marL="342900" lvl="0" indent="-342900" algn="l">
              <a:buClrTx/>
              <a:buFont typeface="Wingdings" charset="2"/>
              <a:buChar char="q"/>
            </a:pPr>
            <a:r>
              <a:rPr lang="en-US" sz="2000"/>
              <a:t>Should all people be allowed to protest in the United States?  Explain why or why not.</a:t>
            </a:r>
          </a:p>
          <a:p>
            <a:pPr marL="342900" indent="-342900" algn="l">
              <a:buClrTx/>
              <a:buFont typeface="Wingdings" charset="2"/>
              <a:buChar char="q"/>
            </a:pPr>
            <a:endParaRPr lang="en-US" sz="2000"/>
          </a:p>
        </p:txBody>
      </p:sp>
      <p:sp>
        <p:nvSpPr>
          <p:cNvPr id="6" name="Rounded Rectangle 5"/>
          <p:cNvSpPr/>
          <p:nvPr/>
        </p:nvSpPr>
        <p:spPr>
          <a:xfrm>
            <a:off x="247650" y="323850"/>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2915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2475" y="667602"/>
            <a:ext cx="5406359" cy="886968"/>
          </a:xfrm>
        </p:spPr>
        <p:txBody>
          <a:bodyPr/>
          <a:lstStyle/>
          <a:p>
            <a:r>
              <a:rPr lang="en-US" b="1"/>
              <a:t>Capturing and Validating Students’ Voices</a:t>
            </a:r>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751475127"/>
              </p:ext>
            </p:extLst>
          </p:nvPr>
        </p:nvGraphicFramePr>
        <p:xfrm>
          <a:off x="752475" y="2126343"/>
          <a:ext cx="7466238" cy="3749040"/>
        </p:xfrm>
        <a:graphic>
          <a:graphicData uri="http://schemas.openxmlformats.org/drawingml/2006/table">
            <a:tbl>
              <a:tblPr firstRow="1" bandRow="1">
                <a:tableStyleId>{5C22544A-7EE6-4342-B048-85BDC9FD1C3A}</a:tableStyleId>
              </a:tblPr>
              <a:tblGrid>
                <a:gridCol w="2488746">
                  <a:extLst>
                    <a:ext uri="{9D8B030D-6E8A-4147-A177-3AD203B41FA5}">
                      <a16:colId xmlns:a16="http://schemas.microsoft.com/office/drawing/2014/main" xmlns="" val="20000"/>
                    </a:ext>
                  </a:extLst>
                </a:gridCol>
                <a:gridCol w="2488746">
                  <a:extLst>
                    <a:ext uri="{9D8B030D-6E8A-4147-A177-3AD203B41FA5}">
                      <a16:colId xmlns:a16="http://schemas.microsoft.com/office/drawing/2014/main" xmlns="" val="20001"/>
                    </a:ext>
                  </a:extLst>
                </a:gridCol>
                <a:gridCol w="2488746">
                  <a:extLst>
                    <a:ext uri="{9D8B030D-6E8A-4147-A177-3AD203B41FA5}">
                      <a16:colId xmlns:a16="http://schemas.microsoft.com/office/drawing/2014/main" xmlns="" val="20002"/>
                    </a:ext>
                  </a:extLst>
                </a:gridCol>
              </a:tblGrid>
              <a:tr h="370840">
                <a:tc>
                  <a:txBody>
                    <a:bodyPr/>
                    <a:lstStyle/>
                    <a:p>
                      <a:r>
                        <a:rPr lang="en-US"/>
                        <a:t>Examples</a:t>
                      </a:r>
                      <a:r>
                        <a:rPr lang="en-US" baseline="0"/>
                        <a:t> of Protests</a:t>
                      </a:r>
                      <a:endParaRPr lang="en-US"/>
                    </a:p>
                  </a:txBody>
                  <a:tcPr/>
                </a:tc>
                <a:tc>
                  <a:txBody>
                    <a:bodyPr/>
                    <a:lstStyle/>
                    <a:p>
                      <a:r>
                        <a:rPr lang="en-US"/>
                        <a:t>Reasons</a:t>
                      </a:r>
                      <a:r>
                        <a:rPr lang="en-US" baseline="0"/>
                        <a:t> Why Everyone Should be Allowed to Protest</a:t>
                      </a:r>
                      <a:endParaRPr lang="en-US"/>
                    </a:p>
                  </a:txBody>
                  <a:tcPr/>
                </a:tc>
                <a:tc>
                  <a:txBody>
                    <a:bodyPr/>
                    <a:lstStyle/>
                    <a:p>
                      <a:r>
                        <a:rPr lang="en-US"/>
                        <a:t>Reasons Why Everyone</a:t>
                      </a:r>
                      <a:r>
                        <a:rPr lang="en-US" baseline="0"/>
                        <a:t> Should NOT be Allowed to Protest</a:t>
                      </a:r>
                      <a:endParaRPr lang="en-US"/>
                    </a:p>
                  </a:txBody>
                  <a:tcPr/>
                </a:tc>
                <a:extLst>
                  <a:ext uri="{0D108BD9-81ED-4DB2-BD59-A6C34878D82A}">
                    <a16:rowId xmlns:a16="http://schemas.microsoft.com/office/drawing/2014/main" xmlns="" val="10000"/>
                  </a:ext>
                </a:extLst>
              </a:tr>
              <a:tr h="370840">
                <a:tc>
                  <a:txBody>
                    <a:bodyPr/>
                    <a:lstStyle/>
                    <a:p>
                      <a:endParaRPr lang="en-US"/>
                    </a:p>
                  </a:txBody>
                  <a:tcPr/>
                </a:tc>
                <a:tc>
                  <a:txBody>
                    <a:bodyPr/>
                    <a:lstStyle/>
                    <a:p>
                      <a:endParaRPr lang="en-US"/>
                    </a:p>
                  </a:txBody>
                  <a:tcPr/>
                </a:tc>
                <a:tc>
                  <a:txBody>
                    <a:bodyPr/>
                    <a:lstStyle/>
                    <a:p>
                      <a:endParaRPr lang="en-US"/>
                    </a:p>
                    <a:p>
                      <a:endParaRPr lang="en-US"/>
                    </a:p>
                    <a:p>
                      <a:endParaRPr lang="en-US"/>
                    </a:p>
                    <a:p>
                      <a:endParaRPr lang="en-US"/>
                    </a:p>
                    <a:p>
                      <a:endParaRPr lang="en-US"/>
                    </a:p>
                    <a:p>
                      <a:endParaRPr lang="en-US"/>
                    </a:p>
                    <a:p>
                      <a:endParaRPr lang="en-US"/>
                    </a:p>
                    <a:p>
                      <a:endParaRPr lang="en-US"/>
                    </a:p>
                    <a:p>
                      <a:endParaRPr lang="en-US"/>
                    </a:p>
                  </a:txBody>
                  <a:tcPr/>
                </a:tc>
                <a:extLst>
                  <a:ext uri="{0D108BD9-81ED-4DB2-BD59-A6C34878D82A}">
                    <a16:rowId xmlns:a16="http://schemas.microsoft.com/office/drawing/2014/main" xmlns="" val="10001"/>
                  </a:ext>
                </a:extLst>
              </a:tr>
            </a:tbl>
          </a:graphicData>
        </a:graphic>
      </p:graphicFrame>
      <p:sp>
        <p:nvSpPr>
          <p:cNvPr id="7" name="Rounded Rectangle 6"/>
          <p:cNvSpPr/>
          <p:nvPr/>
        </p:nvSpPr>
        <p:spPr>
          <a:xfrm>
            <a:off x="254000" y="308429"/>
            <a:ext cx="8527143" cy="6114142"/>
          </a:xfrm>
          <a:prstGeom prst="roundRect">
            <a:avLst/>
          </a:prstGeom>
          <a:noFill/>
          <a:ln w="381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26134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font script="Hans" typeface="宋体"/>
        <a:font script="Hant" typeface="新細明體"/>
      </a:majorFont>
      <a:minorFont>
        <a:latin typeface="News Gothic MT"/>
        <a:ea typeface=""/>
        <a:cs typeface=""/>
        <a:font script="Jpan" typeface="メイリオ"/>
        <a:font script="Hans" typeface="宋体"/>
        <a:font script="Hant" typeface="新細明體"/>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A5F3F38A74DA14BB0CA7421E077B6E9" ma:contentTypeVersion="2" ma:contentTypeDescription="Create a new document." ma:contentTypeScope="" ma:versionID="ccdaf810f5bb52a9295058f2346fa75d">
  <xsd:schema xmlns:xsd="http://www.w3.org/2001/XMLSchema" xmlns:xs="http://www.w3.org/2001/XMLSchema" xmlns:p="http://schemas.microsoft.com/office/2006/metadata/properties" xmlns:ns2="c49d7f0b-814a-4e58-8b31-2cdc9d27a2e6" targetNamespace="http://schemas.microsoft.com/office/2006/metadata/properties" ma:root="true" ma:fieldsID="009cfa0a8dfb079157c44b30270d415b" ns2:_="">
    <xsd:import namespace="c49d7f0b-814a-4e58-8b31-2cdc9d27a2e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d7f0b-814a-4e58-8b31-2cdc9d27a2e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5F3175-BC44-4A3A-A052-1B0757B68042}">
  <ds:schemaRefs>
    <ds:schemaRef ds:uri="http://schemas.microsoft.com/office/2006/documentManagement/types"/>
    <ds:schemaRef ds:uri="c49d7f0b-814a-4e58-8b31-2cdc9d27a2e6"/>
    <ds:schemaRef ds:uri="http://www.w3.org/XML/1998/namespace"/>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purl.org/dc/dcmitype/"/>
    <ds:schemaRef ds:uri="http://purl.org/dc/elements/1.1/"/>
  </ds:schemaRefs>
</ds:datastoreItem>
</file>

<file path=customXml/itemProps2.xml><?xml version="1.0" encoding="utf-8"?>
<ds:datastoreItem xmlns:ds="http://schemas.openxmlformats.org/officeDocument/2006/customXml" ds:itemID="{EB72015C-6F42-4900-86D0-9616992B5437}">
  <ds:schemaRefs>
    <ds:schemaRef ds:uri="http://schemas.microsoft.com/sharepoint/v3/contenttype/forms"/>
  </ds:schemaRefs>
</ds:datastoreItem>
</file>

<file path=customXml/itemProps3.xml><?xml version="1.0" encoding="utf-8"?>
<ds:datastoreItem xmlns:ds="http://schemas.openxmlformats.org/officeDocument/2006/customXml" ds:itemID="{48ACA4A6-58C4-4F9F-BD2A-ECC2609B76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9d7f0b-814a-4e58-8b31-2cdc9d27a2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1170</Words>
  <Application>Microsoft Office PowerPoint</Application>
  <PresentationFormat>On-screen Show (4:3)</PresentationFormat>
  <Paragraphs>162</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ＭＳ 明朝</vt:lpstr>
      <vt:lpstr>Cambria</vt:lpstr>
      <vt:lpstr>News Gothic MT</vt:lpstr>
      <vt:lpstr>PT Sans</vt:lpstr>
      <vt:lpstr>Times New Roman</vt:lpstr>
      <vt:lpstr>Wingdings</vt:lpstr>
      <vt:lpstr>Inspiration</vt:lpstr>
      <vt:lpstr>Exploring The                  Instructional Core at P2G:  How Are We Teaching Disciplinary Literacy?  </vt:lpstr>
      <vt:lpstr>Learning Outcome</vt:lpstr>
      <vt:lpstr>Session Guided Questions</vt:lpstr>
      <vt:lpstr>Opening Activity:  5 minutes</vt:lpstr>
      <vt:lpstr>Gallery Walk:  5 minutes</vt:lpstr>
      <vt:lpstr>Table Discussion  5 minutes</vt:lpstr>
      <vt:lpstr>PowerPoint Presentation</vt:lpstr>
      <vt:lpstr>Think-Write- Pair-Share</vt:lpstr>
      <vt:lpstr>Capturing and Validating Students’ Voices</vt:lpstr>
      <vt:lpstr>Additional Activities for Students </vt:lpstr>
      <vt:lpstr>Mini-Lesson: Annotation</vt:lpstr>
      <vt:lpstr>Focus Question </vt:lpstr>
      <vt:lpstr>PowerPoint Presentation</vt:lpstr>
      <vt:lpstr>PowerPoint Presentation</vt:lpstr>
      <vt:lpstr>PowerPoint Presentation</vt:lpstr>
      <vt:lpstr>Think-Pair-Share-Write</vt:lpstr>
      <vt:lpstr>Follow Up Activities for Students:  Gradual Release of Responsibility</vt:lpstr>
      <vt:lpstr>Stop and Debrief: 5 minutes</vt:lpstr>
      <vt:lpstr>Scaffolded Annotations</vt:lpstr>
      <vt:lpstr>RAFT Writing</vt:lpstr>
      <vt:lpstr>PowerPoint Presentation</vt:lpstr>
      <vt:lpstr>Planning for our RAFT Writing</vt:lpstr>
      <vt:lpstr>PowerPoint Presentation</vt:lpstr>
      <vt:lpstr>Think-Pair-Share-Write</vt:lpstr>
      <vt:lpstr>Stop and Debrief: 5 minutes</vt:lpstr>
      <vt:lpstr>Stop and Debrief: 5 minutes</vt:lpstr>
      <vt:lpstr>For November Please bring one of the following:</vt:lpstr>
      <vt:lpstr>Feedback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The Instructional Core at P2G:  How Are We Teaching Disciplinary Literacy?</dc:title>
  <dc:creator>admin</dc:creator>
  <cp:lastModifiedBy>Yarwood Jordan (K926)</cp:lastModifiedBy>
  <cp:revision>3</cp:revision>
  <dcterms:modified xsi:type="dcterms:W3CDTF">2017-09-11T16:46:07Z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0x010100CA5F3F38A74DA14BB0CA7421E077B6E9</vt:lpwstr>
  </property>
</Properties>
</file>