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7"/>
  </p:notesMasterIdLst>
  <p:sldIdLst>
    <p:sldId id="286" r:id="rId3"/>
    <p:sldId id="283" r:id="rId4"/>
    <p:sldId id="285" r:id="rId5"/>
    <p:sldId id="256" r:id="rId6"/>
    <p:sldId id="257" r:id="rId7"/>
    <p:sldId id="281" r:id="rId8"/>
    <p:sldId id="258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2" r:id="rId20"/>
    <p:sldId id="275" r:id="rId21"/>
    <p:sldId id="273" r:id="rId22"/>
    <p:sldId id="282" r:id="rId23"/>
    <p:sldId id="276" r:id="rId24"/>
    <p:sldId id="278" r:id="rId25"/>
    <p:sldId id="277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22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9009EAC-613B-43F5-89D5-65C133920E8E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4E0E4FD-33CF-4E99-8208-B3F9703E1B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0154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12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3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Straight Connector 14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/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/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/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/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>
            <a:extLst>
              <a:ext uri="{FF2B5EF4-FFF2-40B4-BE49-F238E27FC236}"/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>
            <a:extLst>
              <a:ext uri="{FF2B5EF4-FFF2-40B4-BE49-F238E27FC236}"/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ECD31-F9B0-42C6-894C-BA3288DAF399}" type="datetimeFigureOut">
              <a:rPr lang="en-US"/>
              <a:pPr>
                <a:defRPr/>
              </a:pPr>
              <a:t>9/11/2017</a:t>
            </a:fld>
            <a:endParaRPr lang="en-US" dirty="0"/>
          </a:p>
        </p:txBody>
      </p:sp>
      <p:sp>
        <p:nvSpPr>
          <p:cNvPr id="23" name="Footer Placeholder 16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EA9B1D-0AAA-4915-879A-4DA3A1DFB8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82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67B17-FE71-447C-95CB-EC2D9657A696}" type="datetimeFigureOut">
              <a:rPr lang="en-US"/>
              <a:pPr>
                <a:defRPr/>
              </a:pPr>
              <a:t>9/11/2017</a:t>
            </a:fld>
            <a:endParaRPr lang="en-US" dirty="0"/>
          </a:p>
        </p:txBody>
      </p:sp>
      <p:sp>
        <p:nvSpPr>
          <p:cNvPr id="5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EC384-B313-417C-8400-C433B78D0A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243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45B4F-5147-4F4D-B08F-315DF200D12D}" type="datetimeFigureOut">
              <a:rPr lang="en-US"/>
              <a:pPr>
                <a:defRPr/>
              </a:pPr>
              <a:t>9/11/2017</a:t>
            </a:fld>
            <a:endParaRPr lang="en-US" dirty="0"/>
          </a:p>
        </p:txBody>
      </p:sp>
      <p:sp>
        <p:nvSpPr>
          <p:cNvPr id="5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F9455-C865-4B5B-9923-CDB74F2192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302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27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E44CEC18-85B1-453F-8545-79E883B6B7D6}" type="datetime1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11" name="Footer Placeholder 16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B929E3-A4D3-48DD-B822-2278EC526F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539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AFEA30D0-EEDE-4F21-93F0-BAB19845E439}" type="datetime1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09AEAF-F07F-4EDC-94C1-B49269DD13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159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EF5FA"/>
                </a:solidFill>
                <a:ea typeface="+mn-ea"/>
              </a:defRPr>
            </a:lvl1pPr>
          </a:lstStyle>
          <a:p>
            <a:pPr>
              <a:defRPr/>
            </a:pPr>
            <a:fld id="{DE9A1B7A-85A3-4A97-9E9B-AA7F560848FC}" type="datetime1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EF5FA"/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 smtClean="0">
                <a:solidFill>
                  <a:srgbClr val="DEF5FA"/>
                </a:solidFill>
              </a:defRPr>
            </a:lvl1pPr>
          </a:lstStyle>
          <a:p>
            <a:pPr>
              <a:defRPr/>
            </a:pPr>
            <a:fld id="{F3E36F60-9D69-4A74-84C0-896239D3D2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387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0BE503F4-9A19-4971-BCC7-767A0E142FF1}" type="datetime1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9B31BE-BC32-4312-A9E0-D61470FB04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688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0F78EBDD-5B18-486A-ADFF-44118DF99908}" type="datetime1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686EA3-9CBC-4940-A587-6A8FEE3FDA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701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6C20D050-1F79-4F47-AD14-A50A1E4BE10B}" type="datetime1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E08A1B-11F0-4619-853F-047C0521B1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969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Isosceles Triangle 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4" name="Date Placeholder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34D70D2D-B69A-46D4-BBD8-B74B65E32115}" type="datetime1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DCDBEC-66CA-44A8-B9DB-C7E328B8B9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22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Straight Connector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Isosceles Triangle 6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311E85F0-3F67-4A2E-9B1A-D2A588BECFD3}" type="datetime1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8AA329-9F89-4A47-91F7-79180172BD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25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9E981D9-642D-4EEF-89B0-442464DB0789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5" name="Slide Number Placeholder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D27E39-21C7-4488-83B8-F5A32AE0FA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89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Isosceles Triangle 5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EF5FA"/>
                </a:solidFill>
                <a:ea typeface="+mn-ea"/>
              </a:defRPr>
            </a:lvl1pPr>
          </a:lstStyle>
          <a:p>
            <a:pPr>
              <a:defRPr/>
            </a:pPr>
            <a:fld id="{D0460116-4A77-4434-8284-8C226FCA475D}" type="datetime1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EF5FA"/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EF5FA"/>
                </a:solidFill>
              </a:defRPr>
            </a:lvl1pPr>
          </a:lstStyle>
          <a:p>
            <a:pPr>
              <a:defRPr/>
            </a:pPr>
            <a:fld id="{28BA0748-25E7-4521-AFE4-39806C6958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160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E946519F-2569-426D-B770-763C9A350946}" type="datetime1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1AF32F-C82A-429C-8047-162DFEDCF1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289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Isosceles Triangle 4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Straight Connector 12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EC2AB421-7EE9-4C8F-BF5B-06046FFFCBA8}" type="datetime1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DA7010-9C7C-4C2A-B900-8B02A066E7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120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9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/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>
            <a:extLst>
              <a:ext uri="{FF2B5EF4-FFF2-40B4-BE49-F238E27FC236}"/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>
            <a:extLst>
              <a:ext uri="{FF2B5EF4-FFF2-40B4-BE49-F238E27FC236}"/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/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/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/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2DB34-303E-4B77-A090-52B90AE5FF46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21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56A15D-7416-4D9E-8607-5A97C3EC3C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731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D2F4F-86A2-4022-9BC3-26162DCE5B21}" type="datetimeFigureOut">
              <a:rPr lang="en-US"/>
              <a:pPr>
                <a:defRPr/>
              </a:pPr>
              <a:t>9/11/2017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1DD6A-3F20-4906-9745-2ACDEC1673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425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C83A0-5962-47BE-9433-8D176C747EC2}" type="datetimeFigureOut">
              <a:rPr lang="en-US"/>
              <a:pPr>
                <a:defRPr/>
              </a:pPr>
              <a:t>9/11/2017</a:t>
            </a:fld>
            <a:endParaRPr lang="en-US" dirty="0"/>
          </a:p>
        </p:txBody>
      </p:sp>
      <p:sp>
        <p:nvSpPr>
          <p:cNvPr id="8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C9A2F-89F2-4EDA-8784-4603B96213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02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41F9C8F-82C3-4730-BCC3-9CB2A843F233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4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6046E2-06AE-46E4-8717-F4098019DF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9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7597A-191C-471C-B8FF-2CCAAB98C6DD}" type="datetimeFigureOut">
              <a:rPr lang="en-US"/>
              <a:pPr>
                <a:defRPr/>
              </a:pPr>
              <a:t>9/11/2017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2CB1C-F3AD-4C6A-BF45-732CA907E7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422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5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/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/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AB7E1E9-8472-42FF-BA49-03EC09CEA88A}" type="datetimeFigureOut">
              <a:rPr lang="en-US"/>
              <a:pPr>
                <a:defRPr/>
              </a:pPr>
              <a:t>9/11/2017</a:t>
            </a:fld>
            <a:endParaRPr lang="en-US" dirty="0"/>
          </a:p>
        </p:txBody>
      </p:sp>
      <p:sp>
        <p:nvSpPr>
          <p:cNvPr id="13" name="Slide Number Placeholder 2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B3213E-EDEC-45D9-970D-249116F59A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Footer Placeholder 2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8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/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/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Straight Connector 9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1ACC7EB-6749-420A-8B11-C5BA93A598D1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13" name="Slide Number Placeholder 1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85EC13-1547-4C35-A909-9876D9C83E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Footer Placeholder 20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9FE35E-B13F-4300-B820-BD96F8D9028A}" type="datetimeFigureOut">
              <a:rPr lang="en-US"/>
              <a:pPr>
                <a:defRPr/>
              </a:pPr>
              <a:t>9/11/2017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/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/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0D21C61-4894-487A-B934-59252F872F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86" r:id="rId4"/>
    <p:sldLayoutId id="2147483987" r:id="rId5"/>
    <p:sldLayoutId id="2147483994" r:id="rId6"/>
    <p:sldLayoutId id="2147483988" r:id="rId7"/>
    <p:sldLayoutId id="2147483995" r:id="rId8"/>
    <p:sldLayoutId id="2147483996" r:id="rId9"/>
    <p:sldLayoutId id="2147483989" r:id="rId10"/>
    <p:sldLayoutId id="21474839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464646"/>
                </a:solidFill>
                <a:latin typeface="Gill Sans MT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7F5C56A-7161-4AA0-B624-C7F7FAF69FFD}" type="datetime1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464646"/>
                </a:solidFill>
                <a:latin typeface="Gill Sans MT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464646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BA09CCF-74AE-42F1-BEBC-BF26A30B4F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Isosceles Triangle 9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34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300"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C01A22"/>
        </a:buClr>
        <a:buSzPct val="70000"/>
        <a:buFont typeface="Wingdings" panose="05000000000000000000" pitchFamily="2" charset="2"/>
        <a:buChar char=""/>
        <a:defRPr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hyperlink" Target="http://www.theworldcafe.com/" TargetMode="Externa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worldcafe.co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3"/>
          <p:cNvGraphicFramePr>
            <a:graphicFrameLocks noChangeAspect="1"/>
          </p:cNvGraphicFramePr>
          <p:nvPr/>
        </p:nvGraphicFramePr>
        <p:xfrm>
          <a:off x="4978400" y="76200"/>
          <a:ext cx="40132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Acrobat Document" r:id="rId3" imgW="5724290" imgH="5543396" progId="AcroExch.Document.DC">
                  <p:embed/>
                </p:oleObj>
              </mc:Choice>
              <mc:Fallback>
                <p:oleObj name="Acrobat Document" r:id="rId3" imgW="5724290" imgH="5543396" progId="AcroExch.Document.DC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76200"/>
                        <a:ext cx="4013200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3429000"/>
            <a:ext cx="6172200" cy="18938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accent3"/>
                </a:solidFill>
              </a:rPr>
              <a:t>Professional Dialogues through World Cafe</a:t>
            </a:r>
          </a:p>
        </p:txBody>
      </p:sp>
      <p:sp>
        <p:nvSpPr>
          <p:cNvPr id="21508" name="Subtitle 2"/>
          <p:cNvSpPr>
            <a:spLocks noGrp="1"/>
          </p:cNvSpPr>
          <p:nvPr>
            <p:ph type="subTitle" idx="1"/>
          </p:nvPr>
        </p:nvSpPr>
        <p:spPr>
          <a:xfrm>
            <a:off x="2286000" y="5334000"/>
            <a:ext cx="617220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September 5, 2017 Chancellor’s Conference Day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1927225" y="6096000"/>
            <a:ext cx="7048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 </a:t>
            </a:r>
            <a:r>
              <a:rPr lang="en-US" altLang="en-US" sz="1400"/>
              <a:t>*Thank you </a:t>
            </a:r>
            <a:r>
              <a:rPr lang="en-US" altLang="en-US" sz="1400">
                <a:hlinkClick r:id="rId5"/>
              </a:rPr>
              <a:t>http://www.theworldcafe.com</a:t>
            </a:r>
            <a:r>
              <a:rPr lang="en-US" altLang="en-US" sz="1400"/>
              <a:t> for the free resources, images, and information which made this session possible.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B32C16"/>
                </a:solidFill>
              </a:rPr>
              <a:t>How Does World Café Work?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4187825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Keep students at the center of our dialogue</a:t>
            </a:r>
          </a:p>
        </p:txBody>
      </p:sp>
      <p:pic>
        <p:nvPicPr>
          <p:cNvPr id="30724" name="Picture 2" descr="Focus-on-what-mat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7937">
            <a:off x="2292350" y="1684338"/>
            <a:ext cx="3343275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B32C16"/>
                </a:solidFill>
              </a:rPr>
              <a:t>How Does World Café Work?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4187825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Gather the collective wisdom of us all in service of our                                        students</a:t>
            </a:r>
          </a:p>
        </p:txBody>
      </p:sp>
      <p:pic>
        <p:nvPicPr>
          <p:cNvPr id="31748" name="Picture 2" descr="Listen-together-for-deeper-insig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5865">
            <a:off x="3798888" y="1730375"/>
            <a:ext cx="335280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B32C16"/>
                </a:solidFill>
              </a:rPr>
              <a:t>How Does World Café Work?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4187825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AND…</a:t>
            </a:r>
          </a:p>
        </p:txBody>
      </p:sp>
      <p:pic>
        <p:nvPicPr>
          <p:cNvPr id="32772" name="Picture 2" descr="Have-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9332">
            <a:off x="2657475" y="1087438"/>
            <a:ext cx="36576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3"/>
                </a:solidFill>
              </a:rPr>
              <a:t>How Does World Café Work?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4189413"/>
          </a:xfrm>
        </p:spPr>
        <p:txBody>
          <a:bodyPr/>
          <a:lstStyle/>
          <a:p>
            <a:pPr eaLnBrk="1" hangingPunct="1"/>
            <a:r>
              <a:rPr lang="en-US" altLang="en-US" smtClean="0"/>
              <a:t>A “Table Host” is selected at each table with the responsibility of synthesizing thoughts</a:t>
            </a:r>
          </a:p>
          <a:p>
            <a:pPr eaLnBrk="1" hangingPunct="1"/>
            <a:r>
              <a:rPr lang="en-US" altLang="en-US" smtClean="0"/>
              <a:t>After 12 minutes, everyone will </a:t>
            </a:r>
            <a:r>
              <a:rPr lang="en-US" altLang="en-US" b="1" smtClean="0"/>
              <a:t>move to new tables </a:t>
            </a:r>
            <a:r>
              <a:rPr lang="en-US" altLang="en-US" smtClean="0"/>
              <a:t>to begin a </a:t>
            </a:r>
            <a:r>
              <a:rPr lang="en-US" altLang="en-US" b="1" smtClean="0"/>
              <a:t>new dialogue </a:t>
            </a:r>
            <a:r>
              <a:rPr lang="en-US" altLang="en-US" smtClean="0"/>
              <a:t>with a new group of colleagues, the table host remains</a:t>
            </a:r>
          </a:p>
          <a:p>
            <a:pPr eaLnBrk="1" hangingPunct="1"/>
            <a:r>
              <a:rPr lang="en-US" altLang="en-US" smtClean="0"/>
              <a:t>Our goal is to hear different perspectives from </a:t>
            </a:r>
            <a:r>
              <a:rPr lang="en-US" altLang="en-US" b="1" smtClean="0"/>
              <a:t>your colleagues </a:t>
            </a:r>
            <a:r>
              <a:rPr lang="en-US" altLang="en-US" smtClean="0"/>
              <a:t>during World Cafe</a:t>
            </a:r>
          </a:p>
          <a:p>
            <a:pPr eaLnBrk="1" hangingPunct="1"/>
            <a:endParaRPr lang="en-US" altLang="en-US" b="1" smtClean="0"/>
          </a:p>
        </p:txBody>
      </p:sp>
      <p:pic>
        <p:nvPicPr>
          <p:cNvPr id="33796" name="Picture 2" descr="mag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3963988"/>
            <a:ext cx="42862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3"/>
                </a:solidFill>
              </a:rPr>
              <a:t>How Does World Café Work?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4189413"/>
          </a:xfrm>
        </p:spPr>
        <p:txBody>
          <a:bodyPr/>
          <a:lstStyle/>
          <a:p>
            <a:pPr eaLnBrk="1" hangingPunct="1"/>
            <a:r>
              <a:rPr lang="en-US" altLang="en-US" smtClean="0"/>
              <a:t>Your </a:t>
            </a:r>
            <a:r>
              <a:rPr lang="en-US" altLang="en-US" b="1" smtClean="0"/>
              <a:t>Café Host(s)</a:t>
            </a:r>
            <a:r>
              <a:rPr lang="en-US" altLang="en-US" smtClean="0"/>
              <a:t> will then pose a </a:t>
            </a:r>
            <a:r>
              <a:rPr lang="en-US" altLang="en-US" b="1" smtClean="0"/>
              <a:t>new focus question</a:t>
            </a:r>
            <a:r>
              <a:rPr lang="en-US" altLang="en-US" smtClean="0"/>
              <a:t> and you will have 12 minutes to dialogue</a:t>
            </a:r>
          </a:p>
          <a:p>
            <a:pPr eaLnBrk="1" hangingPunct="1"/>
            <a:r>
              <a:rPr lang="en-US" altLang="en-US" b="1" smtClean="0"/>
              <a:t>Table Hosts</a:t>
            </a:r>
            <a:r>
              <a:rPr lang="en-US" altLang="en-US" smtClean="0"/>
              <a:t> should pull into the conversation key insights from prior dialogues that help build our collective wisdom</a:t>
            </a:r>
          </a:p>
          <a:p>
            <a:pPr eaLnBrk="1" hangingPunct="1"/>
            <a:r>
              <a:rPr lang="en-US" altLang="en-US" smtClean="0"/>
              <a:t>After four rounds of dialogue, your </a:t>
            </a:r>
            <a:r>
              <a:rPr lang="en-US" altLang="en-US" b="1" smtClean="0"/>
              <a:t>Café Host(s)</a:t>
            </a:r>
            <a:r>
              <a:rPr lang="en-US" altLang="en-US" smtClean="0"/>
              <a:t> will lead the entire room in a harvesting of collective ideas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3"/>
                </a:solidFill>
              </a:rPr>
              <a:t>How Does World Café Work?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4189413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Questions??</a:t>
            </a:r>
          </a:p>
          <a:p>
            <a:pPr eaLnBrk="1" hangingPunct="1"/>
            <a:r>
              <a:rPr lang="en-US" altLang="en-US" b="1" smtClean="0"/>
              <a:t>Excited??</a:t>
            </a:r>
          </a:p>
          <a:p>
            <a:pPr eaLnBrk="1" hangingPunct="1"/>
            <a:r>
              <a:rPr lang="en-US" altLang="en-US" b="1" smtClean="0"/>
              <a:t>Ready??</a:t>
            </a:r>
          </a:p>
          <a:p>
            <a:pPr eaLnBrk="1" hangingPunct="1"/>
            <a:r>
              <a:rPr lang="en-US" altLang="en-US" b="1" smtClean="0"/>
              <a:t>Then let’s begin…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3"/>
                </a:solidFill>
              </a:rPr>
              <a:t>Round one of dialogue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362200"/>
            <a:ext cx="8001000" cy="4340225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3600" b="1" dirty="0" smtClean="0"/>
              <a:t>Focus </a:t>
            </a:r>
            <a:r>
              <a:rPr lang="en-US" sz="3600" b="1" dirty="0"/>
              <a:t>Question: </a:t>
            </a:r>
            <a:endParaRPr lang="en-US" sz="3600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What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is effective collaboration and what does that look like at your site? 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Why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is it beneficial to collaborate about students with your colleagues at your sites?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/>
            </a:extLst>
          </p:cNvPr>
          <p:cNvSpPr/>
          <p:nvPr/>
        </p:nvSpPr>
        <p:spPr>
          <a:xfrm>
            <a:off x="6781800" y="30480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12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minutes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3"/>
                </a:solidFill>
              </a:rPr>
              <a:t>Mix and Mingle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362200"/>
            <a:ext cx="8001000" cy="4340225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Hosts stay behind…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everyone else move to a new table of colleagues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/>
            </a:extLst>
          </p:cNvPr>
          <p:cNvSpPr/>
          <p:nvPr/>
        </p:nvSpPr>
        <p:spPr>
          <a:xfrm>
            <a:off x="6781800" y="30480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minutes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3"/>
                </a:solidFill>
              </a:rPr>
              <a:t>Round two of dialogue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362200"/>
            <a:ext cx="8001000" cy="4340225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3600" b="1" dirty="0"/>
              <a:t>Focus Question: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Where do you talk to your colleagues about students? At lunch? In the halls? Organized meeting? </a:t>
            </a:r>
            <a:endParaRPr lang="en-US" sz="3200" dirty="0" smtClean="0">
              <a:solidFill>
                <a:schemeClr val="accent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How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you do check in? In person? Via email?</a:t>
            </a:r>
          </a:p>
        </p:txBody>
      </p:sp>
      <p:sp>
        <p:nvSpPr>
          <p:cNvPr id="4" name="Oval 3">
            <a:extLst>
              <a:ext uri="{FF2B5EF4-FFF2-40B4-BE49-F238E27FC236}"/>
            </a:extLst>
          </p:cNvPr>
          <p:cNvSpPr/>
          <p:nvPr/>
        </p:nvSpPr>
        <p:spPr>
          <a:xfrm>
            <a:off x="6781800" y="30480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12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minutes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3"/>
                </a:solidFill>
              </a:rPr>
              <a:t>Mix and Mingle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362200"/>
            <a:ext cx="8001000" cy="4340225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Hosts stay behind…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everyone else move to a new table of colleagues</a:t>
            </a:r>
          </a:p>
        </p:txBody>
      </p:sp>
      <p:sp>
        <p:nvSpPr>
          <p:cNvPr id="4" name="Oval 3">
            <a:extLst>
              <a:ext uri="{FF2B5EF4-FFF2-40B4-BE49-F238E27FC236}"/>
            </a:extLst>
          </p:cNvPr>
          <p:cNvSpPr/>
          <p:nvPr/>
        </p:nvSpPr>
        <p:spPr>
          <a:xfrm>
            <a:off x="6781800" y="30480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minutes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Activator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7200" cy="4873625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Think of a time when you engaged in effective collaboration (personal or professional). (Write it down)               (3 minutes)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3600" dirty="0"/>
          </a:p>
          <a:p>
            <a:pPr>
              <a:defRPr/>
            </a:pPr>
            <a:r>
              <a:rPr lang="en-US" sz="3600" dirty="0" smtClean="0"/>
              <a:t>Turn and Talk: Share your experience with your neighbor.                   (2 minute)</a:t>
            </a:r>
            <a:endParaRPr lang="en-US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3"/>
                </a:solidFill>
              </a:rPr>
              <a:t>Round three of dialogue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362200"/>
            <a:ext cx="8001000" cy="4340225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/>
              <a:t>Focus Question: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Who should be part of the process? </a:t>
            </a:r>
            <a:endParaRPr lang="en-US" sz="3200" dirty="0" smtClean="0">
              <a:solidFill>
                <a:schemeClr val="accent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How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often should we be meeting with our colleagues?  </a:t>
            </a:r>
            <a:endParaRPr lang="en-US" sz="3200" dirty="0" smtClean="0">
              <a:solidFill>
                <a:schemeClr val="accent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What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are some challenges with collaboration? </a:t>
            </a:r>
            <a:endParaRPr lang="en-US" sz="3200" dirty="0" smtClean="0">
              <a:solidFill>
                <a:schemeClr val="accent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How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can we overcome some of the obstacles?</a:t>
            </a:r>
          </a:p>
        </p:txBody>
      </p:sp>
      <p:sp>
        <p:nvSpPr>
          <p:cNvPr id="4" name="Oval 3">
            <a:extLst>
              <a:ext uri="{FF2B5EF4-FFF2-40B4-BE49-F238E27FC236}"/>
            </a:extLst>
          </p:cNvPr>
          <p:cNvSpPr/>
          <p:nvPr/>
        </p:nvSpPr>
        <p:spPr>
          <a:xfrm>
            <a:off x="6781800" y="30480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12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minutes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3"/>
                </a:solidFill>
              </a:rPr>
              <a:t>Round </a:t>
            </a:r>
            <a:r>
              <a:rPr lang="en-US" sz="2400" b="1" dirty="0">
                <a:solidFill>
                  <a:schemeClr val="accent3"/>
                </a:solidFill>
              </a:rPr>
              <a:t>FOUR</a:t>
            </a:r>
            <a:r>
              <a:rPr lang="en-US" b="1" dirty="0">
                <a:solidFill>
                  <a:schemeClr val="accent3"/>
                </a:solidFill>
              </a:rPr>
              <a:t> of dialogue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362200"/>
            <a:ext cx="8001000" cy="4340225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/>
              <a:t>Focus Question: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How should collaboration with your colleagues be structured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?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What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do we intend to accomplish through collaboration? </a:t>
            </a:r>
            <a:endParaRPr lang="en-US" sz="3200" dirty="0" smtClean="0">
              <a:solidFill>
                <a:schemeClr val="accent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How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can we tell it’s working?  </a:t>
            </a:r>
          </a:p>
        </p:txBody>
      </p:sp>
      <p:sp>
        <p:nvSpPr>
          <p:cNvPr id="4" name="Oval 3">
            <a:extLst>
              <a:ext uri="{FF2B5EF4-FFF2-40B4-BE49-F238E27FC236}"/>
            </a:extLst>
          </p:cNvPr>
          <p:cNvSpPr/>
          <p:nvPr/>
        </p:nvSpPr>
        <p:spPr>
          <a:xfrm>
            <a:off x="6781800" y="30480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12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minutes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017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3"/>
                </a:solidFill>
              </a:rPr>
              <a:t>Harvesting                                Collective Wisdom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362200"/>
            <a:ext cx="8001000" cy="43402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As one whole group, let’s share insights from our dialogues which are forward thinking about how we collaborate at our sites.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9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900" b="1" dirty="0">
                <a:solidFill>
                  <a:schemeClr val="accent2">
                    <a:lumMod val="50000"/>
                  </a:schemeClr>
                </a:solidFill>
              </a:rPr>
              <a:t>Insights &amp; Conclusions?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900" b="1" dirty="0">
                <a:solidFill>
                  <a:schemeClr val="accent2">
                    <a:lumMod val="50000"/>
                  </a:schemeClr>
                </a:solidFill>
              </a:rPr>
              <a:t>New Questions?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900" b="1" dirty="0">
                <a:solidFill>
                  <a:schemeClr val="accent2">
                    <a:lumMod val="50000"/>
                  </a:schemeClr>
                </a:solidFill>
              </a:rPr>
              <a:t>Where do we go from here?</a:t>
            </a:r>
          </a:p>
        </p:txBody>
      </p:sp>
      <p:sp>
        <p:nvSpPr>
          <p:cNvPr id="4" name="Oval 3">
            <a:extLst>
              <a:ext uri="{FF2B5EF4-FFF2-40B4-BE49-F238E27FC236}"/>
            </a:extLst>
          </p:cNvPr>
          <p:cNvSpPr/>
          <p:nvPr/>
        </p:nvSpPr>
        <p:spPr>
          <a:xfrm>
            <a:off x="6781800" y="30480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20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minutes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5552">
            <a:off x="4522788" y="1455738"/>
            <a:ext cx="3214687" cy="487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dirty="0">
                <a:solidFill>
                  <a:schemeClr val="accent3"/>
                </a:solidFill>
              </a:rPr>
              <a:t>Thank you to </a:t>
            </a:r>
            <a:r>
              <a:rPr lang="en-US" b="1" dirty="0">
                <a:solidFill>
                  <a:schemeClr val="accent3"/>
                </a:solidFill>
                <a:hlinkClick r:id="rId3"/>
              </a:rPr>
              <a:t>http://www.theworldcafe.com</a:t>
            </a:r>
            <a:r>
              <a:rPr lang="en-US" b="1" dirty="0">
                <a:solidFill>
                  <a:schemeClr val="accent3"/>
                </a:solidFill>
              </a:rPr>
              <a:t> for their free resources, images, and information which made this World Café session possible.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295400"/>
          </a:xfr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sz="440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/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2236788" y="3124200"/>
            <a:ext cx="4689475" cy="3429000"/>
          </a:xfr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 3" panose="05040102010807070707" pitchFamily="18" charset="2"/>
              <a:buNone/>
              <a:defRPr/>
            </a:pPr>
            <a:endParaRPr lang="en-US" sz="24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0" indent="0" algn="ctr" eaLnBrk="1" hangingPunct="1">
              <a:lnSpc>
                <a:spcPct val="90000"/>
              </a:lnSpc>
              <a:buFont typeface="Wingdings 3" panose="05040102010807070707" pitchFamily="18" charset="2"/>
              <a:buNone/>
              <a:defRPr/>
            </a:pPr>
            <a:endParaRPr lang="en-US" sz="2400" i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0" indent="0" algn="ctr" eaLnBrk="1" hangingPunct="1">
              <a:lnSpc>
                <a:spcPct val="90000"/>
              </a:lnSpc>
              <a:buFont typeface="Wingdings 3" panose="05040102010807070707" pitchFamily="18" charset="2"/>
              <a:buNone/>
              <a:defRPr/>
            </a:pPr>
            <a:endParaRPr lang="en-US" sz="2400" i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0" indent="0" algn="ctr" eaLnBrk="1" hangingPunct="1">
              <a:lnSpc>
                <a:spcPct val="90000"/>
              </a:lnSpc>
              <a:buFont typeface="Wingdings 3" panose="05040102010807070707" pitchFamily="18" charset="2"/>
              <a:buNone/>
              <a:defRPr/>
            </a:pPr>
            <a:endParaRPr lang="en-US" sz="2400" i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0" indent="0" algn="ctr" eaLnBrk="1" hangingPunct="1">
              <a:lnSpc>
                <a:spcPct val="90000"/>
              </a:lnSpc>
              <a:buFont typeface="Wingdings 3" panose="05040102010807070707" pitchFamily="18" charset="2"/>
              <a:buNone/>
              <a:defRPr/>
            </a:pPr>
            <a:r>
              <a:rPr lang="en-US" sz="2400" i="1" dirty="0">
                <a:solidFill>
                  <a:srgbClr val="000000"/>
                </a:solidFill>
                <a:ea typeface="ＭＳ Ｐゴシック" pitchFamily="34" charset="-128"/>
              </a:rPr>
              <a:t>Please take this time to fill out an </a:t>
            </a:r>
            <a:r>
              <a:rPr lang="en-US" sz="2400" b="1" i="1" dirty="0">
                <a:solidFill>
                  <a:srgbClr val="000000"/>
                </a:solidFill>
                <a:ea typeface="ＭＳ Ｐゴシック" pitchFamily="34" charset="-128"/>
              </a:rPr>
              <a:t>evaluation</a:t>
            </a:r>
            <a:r>
              <a:rPr lang="en-US" sz="2400" i="1" dirty="0">
                <a:solidFill>
                  <a:srgbClr val="000000"/>
                </a:solidFill>
                <a:ea typeface="ＭＳ Ｐゴシック" pitchFamily="34" charset="-128"/>
              </a:rPr>
              <a:t> sheet for World Cafe. </a:t>
            </a:r>
          </a:p>
          <a:p>
            <a:pPr marL="0" indent="0" algn="ctr" eaLnBrk="1" hangingPunct="1">
              <a:lnSpc>
                <a:spcPct val="90000"/>
              </a:lnSpc>
              <a:buFont typeface="Wingdings 3" panose="05040102010807070707" pitchFamily="18" charset="2"/>
              <a:buNone/>
              <a:defRPr/>
            </a:pPr>
            <a:r>
              <a:rPr lang="en-US" sz="2400" i="1" dirty="0">
                <a:solidFill>
                  <a:srgbClr val="000000"/>
                </a:solidFill>
                <a:ea typeface="ＭＳ Ｐゴシック" pitchFamily="34" charset="-128"/>
              </a:rPr>
              <a:t>Thank you so much for your time!</a:t>
            </a:r>
          </a:p>
          <a:p>
            <a:pPr marL="0" indent="0" algn="ctr" eaLnBrk="1" hangingPunct="1">
              <a:lnSpc>
                <a:spcPct val="90000"/>
              </a:lnSpc>
              <a:buFont typeface="Wingdings 3" panose="05040102010807070707" pitchFamily="18" charset="2"/>
              <a:buNone/>
              <a:defRPr/>
            </a:pPr>
            <a:endParaRPr lang="en-US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" y="184150"/>
            <a:ext cx="8686800" cy="2971800"/>
          </a:xfrm>
          <a:prstGeom prst="rect">
            <a:avLst/>
          </a:prstGeom>
          <a:solidFill>
            <a:srgbClr val="000000"/>
          </a:solidFill>
          <a:ln w="444500" cap="sq">
            <a:solidFill>
              <a:srgbClr val="A3171E"/>
            </a:solidFill>
            <a:miter lim="800000"/>
            <a:headEnd/>
            <a:tailEnd/>
          </a:ln>
          <a:effectLst>
            <a:outerShdw blurRad="254000" dist="190500" dir="2700000" sy="89999" algn="bl" rotWithShape="0">
              <a:srgbClr val="808080">
                <a:alpha val="39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Session overview &amp; guiding questions	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mtClean="0"/>
              <a:t>Session Overview: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mtClean="0"/>
              <a:t>We will create community around student achievement across roles; redefine the term “collaboration,” identify what it means to support students academically from a SEL perspective.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mtClean="0"/>
              <a:t>Guiding Questions: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mtClean="0"/>
              <a:t>   1.   How are we all responsible for student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mtClean="0"/>
              <a:t>         achievement?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mtClean="0"/>
              <a:t>   2.   How can we collaborate amongst ourselves   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mtClean="0"/>
              <a:t>         and with teachers to support students    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mtClean="0"/>
              <a:t>         academically from a SEL perspective? 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1447800"/>
            <a:ext cx="7223125" cy="38750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accent3"/>
                </a:solidFill>
              </a:rPr>
              <a:t>Collaboration that supports student achievement</a:t>
            </a:r>
            <a:endParaRPr lang="en-US" sz="6000" dirty="0"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381000"/>
            <a:ext cx="7010400" cy="769938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“WORLD CAFÉ”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81413"/>
            <a:ext cx="3048000" cy="290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3"/>
                </a:solidFill>
              </a:rPr>
              <a:t>Welcome to Our World Café!!</a:t>
            </a:r>
          </a:p>
        </p:txBody>
      </p:sp>
      <p:sp>
        <p:nvSpPr>
          <p:cNvPr id="21508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839788"/>
            <a:ext cx="7467600" cy="487362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 smtClean="0"/>
              <a:t>Today </a:t>
            </a:r>
            <a:r>
              <a:rPr lang="en-US" altLang="en-US" dirty="0"/>
              <a:t>we will:</a:t>
            </a:r>
          </a:p>
          <a:p>
            <a:pPr eaLnBrk="1" hangingPunct="1">
              <a:defRPr/>
            </a:pPr>
            <a:r>
              <a:rPr lang="en-US" altLang="en-US" dirty="0"/>
              <a:t>Engage in honest, meaningful, success-based, student-centered, professional dialogues</a:t>
            </a:r>
          </a:p>
          <a:p>
            <a:pPr eaLnBrk="1" hangingPunct="1">
              <a:defRPr/>
            </a:pPr>
            <a:r>
              <a:rPr lang="en-US" altLang="en-US" dirty="0"/>
              <a:t>Focus on questions that help us to reflect on collaboration at our sites</a:t>
            </a:r>
          </a:p>
          <a:p>
            <a:pPr eaLnBrk="1" hangingPunct="1">
              <a:defRPr/>
            </a:pPr>
            <a:r>
              <a:rPr lang="en-US" altLang="en-US" dirty="0"/>
              <a:t>Harness our collective wisdom in service of our students</a:t>
            </a:r>
            <a:endParaRPr lang="en-US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3"/>
                </a:solidFill>
              </a:rPr>
              <a:t>How Does World Café Work?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4189413"/>
          </a:xfrm>
        </p:spPr>
        <p:txBody>
          <a:bodyPr/>
          <a:lstStyle/>
          <a:p>
            <a:pPr eaLnBrk="1" hangingPunct="1"/>
            <a:r>
              <a:rPr lang="en-US" altLang="en-US" smtClean="0"/>
              <a:t>Your </a:t>
            </a:r>
            <a:r>
              <a:rPr lang="en-US" altLang="en-US" b="1" smtClean="0"/>
              <a:t>Café Host(s) </a:t>
            </a:r>
            <a:r>
              <a:rPr lang="en-US" altLang="en-US" smtClean="0"/>
              <a:t>will pose </a:t>
            </a:r>
            <a:r>
              <a:rPr lang="en-US" altLang="en-US" b="1" smtClean="0"/>
              <a:t>focus questions </a:t>
            </a:r>
          </a:p>
          <a:p>
            <a:pPr eaLnBrk="1" hangingPunct="1"/>
            <a:r>
              <a:rPr lang="en-US" altLang="en-US" smtClean="0"/>
              <a:t>You will engage in a </a:t>
            </a:r>
            <a:r>
              <a:rPr lang="en-US" altLang="en-US" b="1" smtClean="0"/>
              <a:t>dialogue</a:t>
            </a:r>
            <a:r>
              <a:rPr lang="en-US" altLang="en-US" smtClean="0"/>
              <a:t> in response to these question with 3-4 colleagues seated at your table/desk cluster for about </a:t>
            </a:r>
            <a:r>
              <a:rPr lang="en-US" altLang="en-US" b="1" smtClean="0"/>
              <a:t>12 minutes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b="1" smtClean="0"/>
              <a:t>While you converse…</a:t>
            </a:r>
          </a:p>
          <a:p>
            <a:pPr eaLnBrk="1" hangingPunct="1"/>
            <a:endParaRPr lang="en-US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B32C16"/>
                </a:solidFill>
              </a:rPr>
              <a:t>How Does World Café Work?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41878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dirty="0"/>
              <a:t>Participate fully and 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b="1" dirty="0"/>
              <a:t>   professionally  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9035">
            <a:off x="4541838" y="1023938"/>
            <a:ext cx="320040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4" descr="Speak-your-mind-and-he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89543">
            <a:off x="1428750" y="2438400"/>
            <a:ext cx="283845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B32C16"/>
                </a:solidFill>
              </a:rPr>
              <a:t>How Does World Café Work?</a:t>
            </a:r>
            <a:endParaRPr lang="en-US" b="1" dirty="0">
              <a:solidFill>
                <a:schemeClr val="accent3"/>
              </a:solidFill>
            </a:endParaRPr>
          </a:p>
        </p:txBody>
      </p:sp>
      <p:pic>
        <p:nvPicPr>
          <p:cNvPr id="28675" name="Picture 4" descr="Link-and-Connect-ide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9861">
            <a:off x="1882775" y="2400300"/>
            <a:ext cx="29225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Listen-to-underst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67189">
            <a:off x="4695825" y="1863725"/>
            <a:ext cx="30480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4187825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Engage one another</a:t>
            </a:r>
          </a:p>
          <a:p>
            <a:pPr eaLnBrk="1" hangingPunct="1"/>
            <a:r>
              <a:rPr lang="en-US" altLang="en-US" b="1" smtClean="0"/>
              <a:t>Every voice is valued in our World Cafe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B32C16"/>
                </a:solidFill>
              </a:rPr>
              <a:t>How Does World Café Work?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4187825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Write</a:t>
            </a:r>
          </a:p>
          <a:p>
            <a:pPr eaLnBrk="1" hangingPunct="1"/>
            <a:r>
              <a:rPr lang="en-US" altLang="en-US" b="1" smtClean="0"/>
              <a:t>Doodle</a:t>
            </a:r>
          </a:p>
          <a:p>
            <a:pPr eaLnBrk="1" hangingPunct="1"/>
            <a:r>
              <a:rPr lang="en-US" altLang="en-US" b="1" smtClean="0"/>
              <a:t>Draw</a:t>
            </a:r>
          </a:p>
          <a:p>
            <a:pPr eaLnBrk="1" hangingPunct="1"/>
            <a:r>
              <a:rPr lang="en-US" altLang="en-US" b="1" smtClean="0"/>
              <a:t>Leave your mark</a:t>
            </a:r>
          </a:p>
        </p:txBody>
      </p:sp>
      <p:pic>
        <p:nvPicPr>
          <p:cNvPr id="29700" name="Picture 2" descr="Play-doodle-dr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396">
            <a:off x="3630613" y="1019175"/>
            <a:ext cx="3810000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gi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371</TotalTime>
  <Words>726</Words>
  <Application>Microsoft Office PowerPoint</Application>
  <PresentationFormat>On-screen Show (4:3)</PresentationFormat>
  <Paragraphs>113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Century Schoolbook</vt:lpstr>
      <vt:lpstr>Arial</vt:lpstr>
      <vt:lpstr>Wingdings</vt:lpstr>
      <vt:lpstr>Wingdings 2</vt:lpstr>
      <vt:lpstr>Calibri</vt:lpstr>
      <vt:lpstr>Bookman Old Style</vt:lpstr>
      <vt:lpstr>ＭＳ Ｐゴシック</vt:lpstr>
      <vt:lpstr>Gill Sans MT</vt:lpstr>
      <vt:lpstr>Wingdings 3</vt:lpstr>
      <vt:lpstr>Oriel</vt:lpstr>
      <vt:lpstr>Origin</vt:lpstr>
      <vt:lpstr>Adobe Acrobat Document</vt:lpstr>
      <vt:lpstr>Professional Dialogues through World Cafe</vt:lpstr>
      <vt:lpstr>Activator</vt:lpstr>
      <vt:lpstr>Session overview &amp; guiding questions </vt:lpstr>
      <vt:lpstr>Collaboration that supports student achievement</vt:lpstr>
      <vt:lpstr>Welcome to Our World Café!!</vt:lpstr>
      <vt:lpstr>How Does World Café Work?</vt:lpstr>
      <vt:lpstr>How Does World Café Work?</vt:lpstr>
      <vt:lpstr>How Does World Café Work?</vt:lpstr>
      <vt:lpstr>How Does World Café Work?</vt:lpstr>
      <vt:lpstr>How Does World Café Work?</vt:lpstr>
      <vt:lpstr>How Does World Café Work?</vt:lpstr>
      <vt:lpstr>How Does World Café Work?</vt:lpstr>
      <vt:lpstr>How Does World Café Work?</vt:lpstr>
      <vt:lpstr>How Does World Café Work?</vt:lpstr>
      <vt:lpstr>How Does World Café Work?</vt:lpstr>
      <vt:lpstr>Round one of dialogue</vt:lpstr>
      <vt:lpstr>Mix and Mingle</vt:lpstr>
      <vt:lpstr>Round two of dialogue</vt:lpstr>
      <vt:lpstr>Mix and Mingle</vt:lpstr>
      <vt:lpstr>Round three of dialogue</vt:lpstr>
      <vt:lpstr>Round FOUR of dialogue</vt:lpstr>
      <vt:lpstr>Harvesting                                Collective Wisdom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Dialogues through World Cafe</dc:title>
  <dc:creator>admin</dc:creator>
  <cp:lastModifiedBy>Yarwood Jordan (K926)</cp:lastModifiedBy>
  <cp:revision>64</cp:revision>
  <dcterms:created xsi:type="dcterms:W3CDTF">2016-06-06T18:28:16Z</dcterms:created>
  <dcterms:modified xsi:type="dcterms:W3CDTF">2017-09-11T16:48:57Z</dcterms:modified>
</cp:coreProperties>
</file>