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59" r:id="rId3"/>
    <p:sldId id="257" r:id="rId4"/>
    <p:sldId id="258" r:id="rId5"/>
    <p:sldId id="260" r:id="rId6"/>
    <p:sldId id="265" r:id="rId7"/>
    <p:sldId id="264" r:id="rId8"/>
    <p:sldId id="267" r:id="rId9"/>
    <p:sldId id="271" r:id="rId10"/>
    <p:sldId id="273" r:id="rId11"/>
    <p:sldId id="277" r:id="rId12"/>
    <p:sldId id="272" r:id="rId13"/>
    <p:sldId id="275" r:id="rId14"/>
    <p:sldId id="276" r:id="rId15"/>
    <p:sldId id="278" r:id="rId16"/>
    <p:sldId id="261" r:id="rId17"/>
    <p:sldId id="262" r:id="rId18"/>
    <p:sldId id="26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4639" autoAdjust="0"/>
  </p:normalViewPr>
  <p:slideViewPr>
    <p:cSldViewPr>
      <p:cViewPr varScale="1">
        <p:scale>
          <a:sx n="95" d="100"/>
          <a:sy n="95" d="100"/>
        </p:scale>
        <p:origin x="228" y="90"/>
      </p:cViewPr>
      <p:guideLst>
        <p:guide orient="horz" pos="2160"/>
        <p:guide pos="2880"/>
      </p:guideLst>
    </p:cSldViewPr>
  </p:slideViewPr>
  <p:outlineViewPr>
    <p:cViewPr>
      <p:scale>
        <a:sx n="33" d="100"/>
        <a:sy n="33" d="100"/>
      </p:scale>
      <p:origin x="0" y="1987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978CC5-CD37-2549-AB45-9ED68C529C58}" type="datetimeFigureOut">
              <a:rPr lang="en-US" smtClean="0"/>
              <a:t>9/11/2017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282865-8EED-4A47-AB52-4639590EA2B5}" type="slidenum">
              <a:rPr lang="en-US" smtClean="0"/>
              <a:t>‹#›</a:t>
            </a:fld>
            <a:endParaRPr lang="en-US" dirty="0"/>
          </a:p>
        </p:txBody>
      </p:sp>
    </p:spTree>
    <p:extLst>
      <p:ext uri="{BB962C8B-B14F-4D97-AF65-F5344CB8AC3E}">
        <p14:creationId xmlns:p14="http://schemas.microsoft.com/office/powerpoint/2010/main" val="38683356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282865-8EED-4A47-AB52-4639590EA2B5}" type="slidenum">
              <a:rPr lang="en-US" smtClean="0"/>
              <a:t>7</a:t>
            </a:fld>
            <a:endParaRPr lang="en-US" dirty="0"/>
          </a:p>
        </p:txBody>
      </p:sp>
    </p:spTree>
    <p:extLst>
      <p:ext uri="{BB962C8B-B14F-4D97-AF65-F5344CB8AC3E}">
        <p14:creationId xmlns:p14="http://schemas.microsoft.com/office/powerpoint/2010/main" val="2403709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2C282865-8EED-4A47-AB52-4639590EA2B5}" type="slidenum">
              <a:rPr lang="en-US" smtClean="0"/>
              <a:t>8</a:t>
            </a:fld>
            <a:endParaRPr lang="en-US" dirty="0"/>
          </a:p>
        </p:txBody>
      </p:sp>
    </p:spTree>
    <p:extLst>
      <p:ext uri="{BB962C8B-B14F-4D97-AF65-F5344CB8AC3E}">
        <p14:creationId xmlns:p14="http://schemas.microsoft.com/office/powerpoint/2010/main" val="3449304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282865-8EED-4A47-AB52-4639590EA2B5}" type="slidenum">
              <a:rPr lang="en-US" smtClean="0"/>
              <a:t>9</a:t>
            </a:fld>
            <a:endParaRPr lang="en-US" dirty="0"/>
          </a:p>
        </p:txBody>
      </p:sp>
    </p:spTree>
    <p:extLst>
      <p:ext uri="{BB962C8B-B14F-4D97-AF65-F5344CB8AC3E}">
        <p14:creationId xmlns:p14="http://schemas.microsoft.com/office/powerpoint/2010/main" val="3449304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282865-8EED-4A47-AB52-4639590EA2B5}" type="slidenum">
              <a:rPr lang="en-US" smtClean="0"/>
              <a:t>18</a:t>
            </a:fld>
            <a:endParaRPr lang="en-US" dirty="0"/>
          </a:p>
        </p:txBody>
      </p:sp>
    </p:spTree>
    <p:extLst>
      <p:ext uri="{BB962C8B-B14F-4D97-AF65-F5344CB8AC3E}">
        <p14:creationId xmlns:p14="http://schemas.microsoft.com/office/powerpoint/2010/main" val="35916376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3E7F2BC-75A5-4A15-8086-10CE702AE4BB}" type="datetimeFigureOut">
              <a:rPr lang="en-US" smtClean="0"/>
              <a:t>9/11/2017</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657CD97-9465-4641-9ECA-FD43B810D6E4}"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57CD97-9465-4641-9ECA-FD43B810D6E4}"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57CD97-9465-4641-9ECA-FD43B810D6E4}"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57CD97-9465-4641-9ECA-FD43B810D6E4}" type="slidenum">
              <a:rPr lang="en-US" smtClean="0"/>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D657CD97-9465-4641-9ECA-FD43B810D6E4}" type="slidenum">
              <a:rPr lang="en-US" smtClean="0"/>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657CD97-9465-4641-9ECA-FD43B810D6E4}" type="slidenum">
              <a:rPr lang="en-US" smtClean="0"/>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D657CD97-9465-4641-9ECA-FD43B810D6E4}"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D657CD97-9465-4641-9ECA-FD43B810D6E4}" type="slidenum">
              <a:rPr lang="en-US" smtClean="0"/>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3E7F2BC-75A5-4A15-8086-10CE702AE4BB}" type="datetimeFigureOut">
              <a:rPr lang="en-US" smtClean="0"/>
              <a:t>9/11/2017</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D657CD97-9465-4641-9ECA-FD43B810D6E4}"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3E7F2BC-75A5-4A15-8086-10CE702AE4BB}" type="datetimeFigureOut">
              <a:rPr lang="en-US" smtClean="0"/>
              <a:t>9/11/2017</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D657CD97-9465-4641-9ECA-FD43B810D6E4}"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3E7F2BC-75A5-4A15-8086-10CE702AE4BB}" type="datetimeFigureOut">
              <a:rPr lang="en-US" smtClean="0"/>
              <a:t>9/11/2017</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657CD97-9465-4641-9ECA-FD43B810D6E4}" type="slidenum">
              <a:rPr lang="en-US" smtClean="0"/>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3E7F2BC-75A5-4A15-8086-10CE702AE4BB}" type="datetimeFigureOut">
              <a:rPr lang="en-US" smtClean="0"/>
              <a:t>9/11/2017</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657CD97-9465-4641-9ECA-FD43B810D6E4}"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1068952"/>
            <a:ext cx="7086599" cy="3276601"/>
          </a:xfrm>
        </p:spPr>
        <p:txBody>
          <a:bodyPr>
            <a:noAutofit/>
          </a:bodyPr>
          <a:lstStyle/>
          <a:p>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
            </a:r>
            <a:br>
              <a:rPr lang="en-US" sz="5400" dirty="0" smtClean="0"/>
            </a:br>
            <a:r>
              <a:rPr lang="en-US" sz="5400" dirty="0"/>
              <a:t> </a:t>
            </a:r>
            <a:r>
              <a:rPr lang="en-US" sz="5400" dirty="0" smtClean="0"/>
              <a:t>                        </a:t>
            </a:r>
            <a:br>
              <a:rPr lang="en-US" sz="5400" dirty="0" smtClean="0"/>
            </a:br>
            <a:r>
              <a:rPr lang="en-US" sz="5400" dirty="0"/>
              <a:t/>
            </a:r>
            <a:br>
              <a:rPr lang="en-US" sz="5400" dirty="0"/>
            </a:br>
            <a:r>
              <a:rPr lang="en-US" sz="5400" dirty="0" smtClean="0"/>
              <a:t/>
            </a:r>
            <a:br>
              <a:rPr lang="en-US" sz="5400" dirty="0" smtClean="0"/>
            </a:br>
            <a:r>
              <a:rPr lang="en-US" sz="5400" dirty="0"/>
              <a:t/>
            </a:r>
            <a:br>
              <a:rPr lang="en-US" sz="5400" dirty="0"/>
            </a:br>
            <a:r>
              <a:rPr lang="en-US" sz="5400" dirty="0" smtClean="0"/>
              <a:t>CHANCELLOR’S CONFERENCE DAY, SEPTEMBER 5, 2017</a:t>
            </a:r>
            <a:br>
              <a:rPr lang="en-US" sz="5400" dirty="0" smtClean="0"/>
            </a:br>
            <a:endParaRPr lang="en-US" sz="5400" dirty="0"/>
          </a:p>
        </p:txBody>
      </p:sp>
      <p:sp>
        <p:nvSpPr>
          <p:cNvPr id="3" name="Subtitle 2"/>
          <p:cNvSpPr>
            <a:spLocks noGrp="1"/>
          </p:cNvSpPr>
          <p:nvPr>
            <p:ph type="subTitle" idx="1"/>
          </p:nvPr>
        </p:nvSpPr>
        <p:spPr>
          <a:xfrm>
            <a:off x="685800" y="4114799"/>
            <a:ext cx="8153400" cy="696511"/>
          </a:xfrm>
        </p:spPr>
        <p:txBody>
          <a:bodyPr>
            <a:noAutofit/>
          </a:bodyPr>
          <a:lstStyle/>
          <a:p>
            <a:r>
              <a:rPr lang="en-US" sz="2000" b="1" dirty="0" smtClean="0"/>
              <a:t>EXPLORING THE INSTRUCTIONAL CORE AT P2G: HOW ARE WE TEACHING DISCIPLINARY LITERACY?</a:t>
            </a:r>
            <a:endParaRPr lang="en-US" sz="2000" b="1" dirty="0"/>
          </a:p>
        </p:txBody>
      </p:sp>
      <p:pic>
        <p:nvPicPr>
          <p:cNvPr id="1027" name="Picture 3" descr="C:\Users\admin\AppData\Local\Microsoft\Windows\Temporary Internet Files\Content.IE5\WCQJAG3F\math_symbol_clipart[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71" y="228601"/>
            <a:ext cx="25146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21127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Writing in math class supports learning because it requires students to organize, clarify, and reflect on their ideas.</a:t>
            </a:r>
          </a:p>
          <a:p>
            <a:r>
              <a:rPr lang="en-US" dirty="0" smtClean="0"/>
              <a:t>When students write, their papers provide a window into their understandings, their misconceptions, and their feelings about the content they’re learning.</a:t>
            </a:r>
          </a:p>
          <a:p>
            <a:r>
              <a:rPr lang="en-US" dirty="0" smtClean="0"/>
              <a:t>Writing in math class isn’t meant to produce a product suitable for publication, but rather to provide a way for student to reflect on their learning and to explore, extend and cement their ideas about the mathematics they study.</a:t>
            </a:r>
            <a:endParaRPr lang="en-US" dirty="0"/>
          </a:p>
        </p:txBody>
      </p:sp>
      <p:sp>
        <p:nvSpPr>
          <p:cNvPr id="3" name="Title 2"/>
          <p:cNvSpPr>
            <a:spLocks noGrp="1"/>
          </p:cNvSpPr>
          <p:nvPr>
            <p:ph type="title"/>
          </p:nvPr>
        </p:nvSpPr>
        <p:spPr/>
        <p:txBody>
          <a:bodyPr/>
          <a:lstStyle/>
          <a:p>
            <a:r>
              <a:rPr lang="en-US" dirty="0" smtClean="0"/>
              <a:t>Writing in Math</a:t>
            </a:r>
            <a:endParaRPr lang="en-US" dirty="0"/>
          </a:p>
        </p:txBody>
      </p:sp>
    </p:spTree>
    <p:extLst>
      <p:ext uri="{BB962C8B-B14F-4D97-AF65-F5344CB8AC3E}">
        <p14:creationId xmlns:p14="http://schemas.microsoft.com/office/powerpoint/2010/main" val="3121545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solidFill>
                  <a:schemeClr val="bg2">
                    <a:lumMod val="50000"/>
                  </a:schemeClr>
                </a:solidFill>
              </a:rPr>
              <a:t>Establish the purpose for writing in math class. </a:t>
            </a:r>
            <a:r>
              <a:rPr lang="en-US" dirty="0" smtClean="0"/>
              <a:t>Make sure students understand the two basic reasons that writing is an important part of math: to support their learning and to help you assess their progress.</a:t>
            </a:r>
          </a:p>
          <a:p>
            <a:pPr marL="109728" indent="0">
              <a:buNone/>
            </a:pPr>
            <a:endParaRPr lang="en-US" dirty="0" smtClean="0"/>
          </a:p>
          <a:p>
            <a:r>
              <a:rPr lang="en-US" dirty="0" smtClean="0">
                <a:solidFill>
                  <a:schemeClr val="bg2">
                    <a:lumMod val="50000"/>
                  </a:schemeClr>
                </a:solidFill>
              </a:rPr>
              <a:t>Establish yourself as the audience.  </a:t>
            </a:r>
            <a:r>
              <a:rPr lang="en-US" dirty="0" smtClean="0"/>
              <a:t>Let the student know that their writing will help you teach them better by providing valuable insights into their understanding, misconceptions, and confusions.</a:t>
            </a:r>
          </a:p>
          <a:p>
            <a:pPr marL="109728" indent="0">
              <a:buNone/>
            </a:pPr>
            <a:r>
              <a:rPr lang="en-US" dirty="0" smtClean="0"/>
              <a:t> </a:t>
            </a:r>
          </a:p>
          <a:p>
            <a:r>
              <a:rPr lang="en-US" dirty="0" smtClean="0">
                <a:solidFill>
                  <a:schemeClr val="bg2">
                    <a:lumMod val="50000"/>
                  </a:schemeClr>
                </a:solidFill>
              </a:rPr>
              <a:t>Ask students to include details and to explain their thinking as thoroughly as possible. </a:t>
            </a:r>
            <a:r>
              <a:rPr lang="en-US" dirty="0" smtClean="0"/>
              <a:t> Encourage them to use words, numbers, and, if they like pictures to provide as much information as possible.  </a:t>
            </a:r>
            <a:endParaRPr lang="en-US" dirty="0"/>
          </a:p>
        </p:txBody>
      </p:sp>
      <p:sp>
        <p:nvSpPr>
          <p:cNvPr id="3" name="Title 2"/>
          <p:cNvSpPr>
            <a:spLocks noGrp="1"/>
          </p:cNvSpPr>
          <p:nvPr>
            <p:ph type="title"/>
          </p:nvPr>
        </p:nvSpPr>
        <p:spPr/>
        <p:txBody>
          <a:bodyPr>
            <a:normAutofit fontScale="90000"/>
          </a:bodyPr>
          <a:lstStyle/>
          <a:p>
            <a:r>
              <a:rPr lang="en-US" dirty="0" smtClean="0"/>
              <a:t>Strategies for Incorporating Writing</a:t>
            </a:r>
            <a:endParaRPr lang="en-US" dirty="0"/>
          </a:p>
        </p:txBody>
      </p:sp>
    </p:spTree>
    <p:extLst>
      <p:ext uri="{BB962C8B-B14F-4D97-AF65-F5344CB8AC3E}">
        <p14:creationId xmlns:p14="http://schemas.microsoft.com/office/powerpoint/2010/main" val="3946898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endParaRPr lang="en-US" dirty="0"/>
          </a:p>
          <a:p>
            <a:pPr marL="109728" indent="0">
              <a:buNone/>
            </a:pPr>
            <a:r>
              <a:rPr lang="en-US" dirty="0" smtClean="0"/>
              <a:t>Mathematics instruction should engage students in applying a variety of strategies for solving problems and also teach them to monitor and reflect on their </a:t>
            </a:r>
            <a:r>
              <a:rPr lang="en-US" u="sng" dirty="0" smtClean="0"/>
              <a:t>problem solving processes.</a:t>
            </a:r>
            <a:endParaRPr lang="en-US" u="sng" dirty="0"/>
          </a:p>
        </p:txBody>
      </p:sp>
      <p:sp>
        <p:nvSpPr>
          <p:cNvPr id="3" name="Title 2"/>
          <p:cNvSpPr>
            <a:spLocks noGrp="1"/>
          </p:cNvSpPr>
          <p:nvPr>
            <p:ph type="title"/>
          </p:nvPr>
        </p:nvSpPr>
        <p:spPr/>
        <p:txBody>
          <a:bodyPr/>
          <a:lstStyle/>
          <a:p>
            <a:r>
              <a:rPr lang="en-US" dirty="0" smtClean="0"/>
              <a:t>Solving Math Problems</a:t>
            </a:r>
            <a:endParaRPr lang="en-US" dirty="0"/>
          </a:p>
        </p:txBody>
      </p:sp>
    </p:spTree>
    <p:extLst>
      <p:ext uri="{BB962C8B-B14F-4D97-AF65-F5344CB8AC3E}">
        <p14:creationId xmlns:p14="http://schemas.microsoft.com/office/powerpoint/2010/main" val="42240193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When students create ongoing records about what they’re doing and learning in math class, they have a chronological  record of their learning experiences.</a:t>
            </a:r>
          </a:p>
          <a:p>
            <a:pPr marL="109728" indent="0">
              <a:buNone/>
            </a:pPr>
            <a:r>
              <a:rPr lang="en-US" dirty="0" smtClean="0"/>
              <a:t>At the end of each lesson, have student answer the questions:</a:t>
            </a:r>
          </a:p>
          <a:p>
            <a:pPr marL="624078" indent="-514350">
              <a:buAutoNum type="arabicPeriod"/>
            </a:pPr>
            <a:r>
              <a:rPr lang="en-US" dirty="0" smtClean="0"/>
              <a:t>What did you learn? </a:t>
            </a:r>
          </a:p>
          <a:p>
            <a:pPr marL="624078" indent="-514350">
              <a:buAutoNum type="arabicPeriod"/>
            </a:pPr>
            <a:r>
              <a:rPr lang="en-US" dirty="0" smtClean="0"/>
              <a:t>What are you unsure about, confused by, or wondering about?</a:t>
            </a:r>
          </a:p>
          <a:p>
            <a:pPr marL="624078" indent="-514350">
              <a:buAutoNum type="arabicPeriod"/>
            </a:pPr>
            <a:r>
              <a:rPr lang="en-US" dirty="0" smtClean="0"/>
              <a:t>(Extension) Describe what was easy and what was difficult for you.  </a:t>
            </a:r>
            <a:endParaRPr lang="en-US" dirty="0"/>
          </a:p>
        </p:txBody>
      </p:sp>
      <p:sp>
        <p:nvSpPr>
          <p:cNvPr id="3" name="Title 2"/>
          <p:cNvSpPr>
            <a:spLocks noGrp="1"/>
          </p:cNvSpPr>
          <p:nvPr>
            <p:ph type="title"/>
          </p:nvPr>
        </p:nvSpPr>
        <p:spPr/>
        <p:txBody>
          <a:bodyPr/>
          <a:lstStyle/>
          <a:p>
            <a:r>
              <a:rPr lang="en-US" dirty="0" smtClean="0"/>
              <a:t>Keeping Journals or Logs</a:t>
            </a:r>
            <a:endParaRPr lang="en-US" dirty="0"/>
          </a:p>
        </p:txBody>
      </p:sp>
    </p:spTree>
    <p:extLst>
      <p:ext uri="{BB962C8B-B14F-4D97-AF65-F5344CB8AC3E}">
        <p14:creationId xmlns:p14="http://schemas.microsoft.com/office/powerpoint/2010/main" val="443890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Establish a safe environment where students can take risks and where there are norms for classroom discussions.</a:t>
            </a:r>
          </a:p>
          <a:p>
            <a:pPr marL="109728" indent="0">
              <a:buNone/>
            </a:pPr>
            <a:endParaRPr lang="en-US" dirty="0" smtClean="0"/>
          </a:p>
          <a:p>
            <a:r>
              <a:rPr lang="en-US" dirty="0" smtClean="0"/>
              <a:t>Teach students the expectations for classroom discussions. MODEL! </a:t>
            </a:r>
          </a:p>
          <a:p>
            <a:pPr marL="109728" indent="0">
              <a:buNone/>
            </a:pPr>
            <a:endParaRPr lang="en-US" dirty="0" smtClean="0"/>
          </a:p>
          <a:p>
            <a:r>
              <a:rPr lang="en-US" dirty="0" smtClean="0"/>
              <a:t>Provide students with prompts to use during discussions.</a:t>
            </a:r>
          </a:p>
          <a:p>
            <a:pPr marL="109728" indent="0">
              <a:buNone/>
            </a:pPr>
            <a:endParaRPr lang="en-US" dirty="0" smtClean="0"/>
          </a:p>
          <a:p>
            <a:pPr marL="109728" indent="0">
              <a:buNone/>
            </a:pPr>
            <a:endParaRPr lang="en-US" dirty="0"/>
          </a:p>
        </p:txBody>
      </p:sp>
      <p:sp>
        <p:nvSpPr>
          <p:cNvPr id="3" name="Title 2"/>
          <p:cNvSpPr>
            <a:spLocks noGrp="1"/>
          </p:cNvSpPr>
          <p:nvPr>
            <p:ph type="title"/>
          </p:nvPr>
        </p:nvSpPr>
        <p:spPr/>
        <p:txBody>
          <a:bodyPr/>
          <a:lstStyle/>
          <a:p>
            <a:r>
              <a:rPr lang="en-US" dirty="0" smtClean="0"/>
              <a:t>Discussion in Math</a:t>
            </a:r>
            <a:endParaRPr lang="en-US" dirty="0"/>
          </a:p>
        </p:txBody>
      </p:sp>
    </p:spTree>
    <p:extLst>
      <p:ext uri="{BB962C8B-B14F-4D97-AF65-F5344CB8AC3E}">
        <p14:creationId xmlns:p14="http://schemas.microsoft.com/office/powerpoint/2010/main" val="3251970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The way ____ solved the problem makes sense to me because…</a:t>
            </a:r>
          </a:p>
          <a:p>
            <a:r>
              <a:rPr lang="en-US" dirty="0" smtClean="0"/>
              <a:t>____’s strategy was similar to mine because…</a:t>
            </a:r>
          </a:p>
          <a:p>
            <a:r>
              <a:rPr lang="en-US" dirty="0" smtClean="0"/>
              <a:t>____’s strategy was different than mine because…</a:t>
            </a:r>
          </a:p>
          <a:p>
            <a:r>
              <a:rPr lang="en-US" dirty="0" smtClean="0"/>
              <a:t>What I don’t understand about ____’s explanation is why____. </a:t>
            </a:r>
          </a:p>
          <a:p>
            <a:r>
              <a:rPr lang="en-US" dirty="0" smtClean="0"/>
              <a:t>I will need to hear____explain how____again.</a:t>
            </a:r>
          </a:p>
          <a:p>
            <a:r>
              <a:rPr lang="en-US" dirty="0" smtClean="0"/>
              <a:t>Why did you ____ when you were solving the problem.</a:t>
            </a:r>
          </a:p>
          <a:p>
            <a:r>
              <a:rPr lang="en-US" dirty="0" smtClean="0"/>
              <a:t>I understand how you____, but why did you____?</a:t>
            </a:r>
          </a:p>
          <a:p>
            <a:endParaRPr lang="en-US" dirty="0"/>
          </a:p>
        </p:txBody>
      </p:sp>
      <p:sp>
        <p:nvSpPr>
          <p:cNvPr id="3" name="Title 2"/>
          <p:cNvSpPr>
            <a:spLocks noGrp="1"/>
          </p:cNvSpPr>
          <p:nvPr>
            <p:ph type="title"/>
          </p:nvPr>
        </p:nvSpPr>
        <p:spPr/>
        <p:txBody>
          <a:bodyPr/>
          <a:lstStyle/>
          <a:p>
            <a:r>
              <a:rPr lang="en-US" dirty="0" smtClean="0"/>
              <a:t>Discussion prompts…</a:t>
            </a:r>
            <a:endParaRPr lang="en-US" dirty="0"/>
          </a:p>
        </p:txBody>
      </p:sp>
    </p:spTree>
    <p:extLst>
      <p:ext uri="{BB962C8B-B14F-4D97-AF65-F5344CB8AC3E}">
        <p14:creationId xmlns:p14="http://schemas.microsoft.com/office/powerpoint/2010/main" val="1263031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What did you notice yourself or others doing (as students) while using these three practices?</a:t>
            </a:r>
          </a:p>
          <a:p>
            <a:pPr marL="109728" indent="0">
              <a:buNone/>
            </a:pPr>
            <a:endParaRPr lang="en-US" dirty="0" smtClean="0"/>
          </a:p>
          <a:p>
            <a:r>
              <a:rPr lang="en-US" dirty="0" smtClean="0"/>
              <a:t>How did the facilitators (as teachers) support you in using these three practices?</a:t>
            </a:r>
          </a:p>
          <a:p>
            <a:pPr marL="109728" indent="0">
              <a:buNone/>
            </a:pPr>
            <a:endParaRPr lang="en-US" dirty="0" smtClean="0"/>
          </a:p>
          <a:p>
            <a:r>
              <a:rPr lang="en-US" dirty="0" smtClean="0"/>
              <a:t>How could these three practices support reading, writing, and discussion in your content area among:</a:t>
            </a:r>
          </a:p>
          <a:p>
            <a:pPr marL="109728" indent="0">
              <a:buNone/>
            </a:pPr>
            <a:r>
              <a:rPr lang="en-US" dirty="0"/>
              <a:t> </a:t>
            </a:r>
            <a:r>
              <a:rPr lang="en-US" dirty="0" smtClean="0"/>
              <a:t>  </a:t>
            </a:r>
            <a:r>
              <a:rPr lang="en-US" sz="2000" dirty="0" smtClean="0"/>
              <a:t>English Language Learners </a:t>
            </a:r>
          </a:p>
          <a:p>
            <a:pPr marL="109728" indent="0">
              <a:buNone/>
            </a:pPr>
            <a:r>
              <a:rPr lang="en-US" sz="2000" dirty="0"/>
              <a:t> </a:t>
            </a:r>
            <a:r>
              <a:rPr lang="en-US" sz="2000" dirty="0" smtClean="0"/>
              <a:t>   Literacy Level Students</a:t>
            </a:r>
          </a:p>
          <a:p>
            <a:pPr marL="109728" indent="0">
              <a:buNone/>
            </a:pPr>
            <a:r>
              <a:rPr lang="en-US" sz="2000" dirty="0"/>
              <a:t> </a:t>
            </a:r>
            <a:r>
              <a:rPr lang="en-US" sz="2000" dirty="0" smtClean="0"/>
              <a:t>   Students with disabilities</a:t>
            </a:r>
          </a:p>
          <a:p>
            <a:pPr marL="109728" indent="0">
              <a:buNone/>
            </a:pPr>
            <a:r>
              <a:rPr lang="en-US" sz="2000" dirty="0"/>
              <a:t> </a:t>
            </a:r>
            <a:r>
              <a:rPr lang="en-US" sz="2000" dirty="0" smtClean="0"/>
              <a:t>   Satellite Level Students (PreHSE/HSE)</a:t>
            </a:r>
            <a:endParaRPr lang="en-US" sz="2000" dirty="0"/>
          </a:p>
        </p:txBody>
      </p:sp>
      <p:sp>
        <p:nvSpPr>
          <p:cNvPr id="3" name="Title 2"/>
          <p:cNvSpPr>
            <a:spLocks noGrp="1"/>
          </p:cNvSpPr>
          <p:nvPr>
            <p:ph type="title"/>
          </p:nvPr>
        </p:nvSpPr>
        <p:spPr/>
        <p:txBody>
          <a:bodyPr>
            <a:normAutofit fontScale="90000"/>
          </a:bodyPr>
          <a:lstStyle/>
          <a:p>
            <a:r>
              <a:rPr lang="en-US" dirty="0" smtClean="0"/>
              <a:t>Evaluating the Models (15 mins)</a:t>
            </a:r>
            <a:endParaRPr lang="en-US" dirty="0"/>
          </a:p>
        </p:txBody>
      </p:sp>
    </p:spTree>
    <p:extLst>
      <p:ext uri="{BB962C8B-B14F-4D97-AF65-F5344CB8AC3E}">
        <p14:creationId xmlns:p14="http://schemas.microsoft.com/office/powerpoint/2010/main" val="33814200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Make ongoing application of these practices in your classroom during September and October so that we can evaluate as a content team how these practices impact student learning.  </a:t>
            </a:r>
          </a:p>
          <a:p>
            <a:pPr marL="109728" indent="0">
              <a:buNone/>
            </a:pPr>
            <a:r>
              <a:rPr lang="en-US" dirty="0" smtClean="0"/>
              <a:t>  </a:t>
            </a:r>
          </a:p>
          <a:p>
            <a:r>
              <a:rPr lang="en-US" dirty="0" smtClean="0"/>
              <a:t>Ongoing Chancellor’s Conference Days, Borough Wide PDs and coaching and feedback from administrators will maintain a focus on these three practices to support our Instructional Core.</a:t>
            </a:r>
          </a:p>
          <a:p>
            <a:pPr marL="109728" indent="0">
              <a:buNone/>
            </a:pPr>
            <a:r>
              <a:rPr lang="en-US" dirty="0" smtClean="0"/>
              <a:t>  </a:t>
            </a:r>
          </a:p>
          <a:p>
            <a:r>
              <a:rPr lang="en-US" dirty="0" smtClean="0"/>
              <a:t>End Goal: Over the course of the year determine which practices should be part of our Instructional Core based on evidence of their positive impact on student learning.  </a:t>
            </a:r>
            <a:endParaRPr lang="en-US" dirty="0"/>
          </a:p>
        </p:txBody>
      </p:sp>
      <p:sp>
        <p:nvSpPr>
          <p:cNvPr id="3" name="Title 2"/>
          <p:cNvSpPr>
            <a:spLocks noGrp="1"/>
          </p:cNvSpPr>
          <p:nvPr>
            <p:ph type="title"/>
          </p:nvPr>
        </p:nvSpPr>
        <p:spPr/>
        <p:txBody>
          <a:bodyPr/>
          <a:lstStyle/>
          <a:p>
            <a:r>
              <a:rPr lang="en-US" dirty="0" smtClean="0"/>
              <a:t>IMPLICATIONS &amp; NEXT STEPS</a:t>
            </a:r>
            <a:endParaRPr lang="en-US" dirty="0"/>
          </a:p>
        </p:txBody>
      </p:sp>
    </p:spTree>
    <p:extLst>
      <p:ext uri="{BB962C8B-B14F-4D97-AF65-F5344CB8AC3E}">
        <p14:creationId xmlns:p14="http://schemas.microsoft.com/office/powerpoint/2010/main" val="113853801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219200"/>
            <a:ext cx="8229600" cy="3581400"/>
          </a:xfrm>
        </p:spPr>
        <p:txBody>
          <a:bodyPr/>
          <a:lstStyle/>
          <a:p>
            <a:pPr algn="ctr"/>
            <a:r>
              <a:rPr lang="en-US" dirty="0" smtClean="0"/>
              <a:t>THANK YOU!</a:t>
            </a:r>
            <a:br>
              <a:rPr lang="en-US" dirty="0" smtClean="0"/>
            </a:br>
            <a:r>
              <a:rPr lang="en-US" dirty="0"/>
              <a:t/>
            </a:r>
            <a:br>
              <a:rPr lang="en-US" dirty="0"/>
            </a:br>
            <a:r>
              <a:rPr lang="en-US" dirty="0" smtClean="0"/>
              <a:t>EVALUATION</a:t>
            </a:r>
            <a:endParaRPr lang="en-US" dirty="0"/>
          </a:p>
        </p:txBody>
      </p:sp>
    </p:spTree>
    <p:extLst>
      <p:ext uri="{BB962C8B-B14F-4D97-AF65-F5344CB8AC3E}">
        <p14:creationId xmlns:p14="http://schemas.microsoft.com/office/powerpoint/2010/main" val="1723625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19472"/>
          </a:xfrm>
        </p:spPr>
        <p:txBody>
          <a:bodyPr>
            <a:normAutofit fontScale="92500" lnSpcReduction="20000"/>
          </a:bodyPr>
          <a:lstStyle/>
          <a:p>
            <a:r>
              <a:rPr lang="en-US" dirty="0" smtClean="0"/>
              <a:t>On your post it note, jot down instructional practices that you currently employ to support students in reading, writing and discussion in math. Stick your post it note on the corresponding chart. </a:t>
            </a:r>
            <a:r>
              <a:rPr lang="en-US" b="1" dirty="0" smtClean="0"/>
              <a:t>(5 minutes)</a:t>
            </a:r>
          </a:p>
          <a:p>
            <a:pPr marL="109728" indent="0">
              <a:buNone/>
            </a:pPr>
            <a:endParaRPr lang="en-US" dirty="0" smtClean="0"/>
          </a:p>
          <a:p>
            <a:r>
              <a:rPr lang="en-US" b="1" dirty="0" smtClean="0"/>
              <a:t>Gallery Walk</a:t>
            </a:r>
            <a:r>
              <a:rPr lang="en-US" dirty="0" smtClean="0"/>
              <a:t>: Walk around the room to read some of the practices that your colleagues have posted. </a:t>
            </a:r>
            <a:r>
              <a:rPr lang="en-US" b="1" dirty="0" smtClean="0"/>
              <a:t>(7 minutes)</a:t>
            </a:r>
          </a:p>
          <a:p>
            <a:pPr marL="109728" indent="0">
              <a:buNone/>
            </a:pPr>
            <a:endParaRPr lang="en-US" b="1" dirty="0" smtClean="0"/>
          </a:p>
          <a:p>
            <a:r>
              <a:rPr lang="en-US" b="1" dirty="0" smtClean="0"/>
              <a:t>Table Discussion: </a:t>
            </a:r>
            <a:r>
              <a:rPr lang="en-US" i="1" dirty="0" smtClean="0"/>
              <a:t>How do we know what works? What is the evidence of student learning as a result of using these literacy practices?                                   </a:t>
            </a:r>
            <a:r>
              <a:rPr lang="en-US" b="1" i="1" dirty="0" smtClean="0"/>
              <a:t>(8 minutes)</a:t>
            </a:r>
          </a:p>
          <a:p>
            <a:endParaRPr lang="en-US" dirty="0" smtClean="0"/>
          </a:p>
          <a:p>
            <a:endParaRPr lang="en-US" dirty="0"/>
          </a:p>
        </p:txBody>
      </p:sp>
      <p:sp>
        <p:nvSpPr>
          <p:cNvPr id="3" name="Title 2"/>
          <p:cNvSpPr>
            <a:spLocks noGrp="1"/>
          </p:cNvSpPr>
          <p:nvPr>
            <p:ph type="title"/>
          </p:nvPr>
        </p:nvSpPr>
        <p:spPr/>
        <p:txBody>
          <a:bodyPr/>
          <a:lstStyle/>
          <a:p>
            <a:r>
              <a:rPr lang="en-US" dirty="0" smtClean="0"/>
              <a:t>Activator/Hook (20 Minutes)</a:t>
            </a:r>
            <a:endParaRPr lang="en-US" dirty="0"/>
          </a:p>
        </p:txBody>
      </p:sp>
    </p:spTree>
    <p:extLst>
      <p:ext uri="{BB962C8B-B14F-4D97-AF65-F5344CB8AC3E}">
        <p14:creationId xmlns:p14="http://schemas.microsoft.com/office/powerpoint/2010/main" val="1405809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Analyze our instructional practices</a:t>
            </a:r>
          </a:p>
          <a:p>
            <a:pPr marL="109728" indent="0">
              <a:buNone/>
            </a:pPr>
            <a:endParaRPr lang="en-US" dirty="0" smtClean="0"/>
          </a:p>
          <a:p>
            <a:r>
              <a:rPr lang="en-US" dirty="0" smtClean="0"/>
              <a:t>Explore three researched-based instructional practices for reading, writing, and discussion and determine how they can be applied in math </a:t>
            </a:r>
          </a:p>
          <a:p>
            <a:endParaRPr lang="en-US" dirty="0"/>
          </a:p>
        </p:txBody>
      </p:sp>
      <p:sp>
        <p:nvSpPr>
          <p:cNvPr id="3" name="Title 2"/>
          <p:cNvSpPr>
            <a:spLocks noGrp="1"/>
          </p:cNvSpPr>
          <p:nvPr>
            <p:ph type="title"/>
          </p:nvPr>
        </p:nvSpPr>
        <p:spPr/>
        <p:txBody>
          <a:bodyPr/>
          <a:lstStyle/>
          <a:p>
            <a:r>
              <a:rPr lang="en-US" dirty="0" smtClean="0"/>
              <a:t>OUTCOMES</a:t>
            </a:r>
            <a:endParaRPr lang="en-US" dirty="0"/>
          </a:p>
        </p:txBody>
      </p:sp>
    </p:spTree>
    <p:extLst>
      <p:ext uri="{BB962C8B-B14F-4D97-AF65-F5344CB8AC3E}">
        <p14:creationId xmlns:p14="http://schemas.microsoft.com/office/powerpoint/2010/main" val="920948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What instructional practices are we currently employing that support students in reading, writing and discussion within math?</a:t>
            </a:r>
          </a:p>
          <a:p>
            <a:pPr marL="109728" indent="0">
              <a:buNone/>
            </a:pPr>
            <a:endParaRPr lang="en-US" dirty="0" smtClean="0"/>
          </a:p>
          <a:p>
            <a:r>
              <a:rPr lang="en-US" dirty="0" smtClean="0"/>
              <a:t>How do we know what works? What is the evidence of student learning?</a:t>
            </a:r>
          </a:p>
          <a:p>
            <a:pPr marL="109728" indent="0">
              <a:buNone/>
            </a:pPr>
            <a:endParaRPr lang="en-US" dirty="0" smtClean="0"/>
          </a:p>
          <a:p>
            <a:r>
              <a:rPr lang="en-US" dirty="0" smtClean="0"/>
              <a:t>How can we employ research-based instructional practices for disciplinary literacy to meet the needs of all of our learners at P2G- at all academic levels, and including English language learners and students with disabilities.  </a:t>
            </a:r>
            <a:endParaRPr lang="en-US" dirty="0"/>
          </a:p>
        </p:txBody>
      </p:sp>
      <p:sp>
        <p:nvSpPr>
          <p:cNvPr id="3" name="Title 2"/>
          <p:cNvSpPr>
            <a:spLocks noGrp="1"/>
          </p:cNvSpPr>
          <p:nvPr>
            <p:ph type="title"/>
          </p:nvPr>
        </p:nvSpPr>
        <p:spPr/>
        <p:txBody>
          <a:bodyPr/>
          <a:lstStyle/>
          <a:p>
            <a:r>
              <a:rPr lang="en-US" dirty="0" smtClean="0"/>
              <a:t>GUIDING QUESTIONS</a:t>
            </a:r>
            <a:endParaRPr lang="en-US" dirty="0"/>
          </a:p>
        </p:txBody>
      </p:sp>
    </p:spTree>
    <p:extLst>
      <p:ext uri="{BB962C8B-B14F-4D97-AF65-F5344CB8AC3E}">
        <p14:creationId xmlns:p14="http://schemas.microsoft.com/office/powerpoint/2010/main" val="3534135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Four Square (10 Minutes- Modeling and Application)</a:t>
            </a:r>
          </a:p>
          <a:p>
            <a:endParaRPr lang="en-US" dirty="0" smtClean="0"/>
          </a:p>
          <a:p>
            <a:r>
              <a:rPr lang="en-US" dirty="0" smtClean="0"/>
              <a:t>Solving Math Problems and Keeping Journals or Logs (10 Minutes- Modeling and Application)</a:t>
            </a:r>
          </a:p>
          <a:p>
            <a:pPr marL="109728" indent="0">
              <a:buNone/>
            </a:pPr>
            <a:endParaRPr lang="en-US" dirty="0" smtClean="0"/>
          </a:p>
          <a:p>
            <a:r>
              <a:rPr lang="en-US" dirty="0" smtClean="0"/>
              <a:t>Discussion Prompts:</a:t>
            </a:r>
          </a:p>
          <a:p>
            <a:pPr marL="109728" indent="0">
              <a:buNone/>
            </a:pPr>
            <a:r>
              <a:rPr lang="en-US" dirty="0"/>
              <a:t> </a:t>
            </a:r>
            <a:r>
              <a:rPr lang="en-US" dirty="0" smtClean="0"/>
              <a:t> Listening attentively to the thinking of others</a:t>
            </a:r>
          </a:p>
          <a:p>
            <a:pPr marL="109728" indent="0">
              <a:buNone/>
            </a:pPr>
            <a:r>
              <a:rPr lang="en-US" dirty="0"/>
              <a:t> </a:t>
            </a:r>
            <a:r>
              <a:rPr lang="en-US" dirty="0" smtClean="0"/>
              <a:t> (10 Minutes- Modeling and Application)</a:t>
            </a:r>
            <a:endParaRPr lang="en-US" dirty="0"/>
          </a:p>
        </p:txBody>
      </p:sp>
      <p:sp>
        <p:nvSpPr>
          <p:cNvPr id="3" name="Title 2"/>
          <p:cNvSpPr>
            <a:spLocks noGrp="1"/>
          </p:cNvSpPr>
          <p:nvPr>
            <p:ph type="title"/>
          </p:nvPr>
        </p:nvSpPr>
        <p:spPr/>
        <p:txBody>
          <a:bodyPr/>
          <a:lstStyle/>
          <a:p>
            <a:r>
              <a:rPr lang="en-US" dirty="0" smtClean="0"/>
              <a:t>RESEARCH BASED PRACTICES</a:t>
            </a:r>
            <a:endParaRPr lang="en-US" dirty="0"/>
          </a:p>
        </p:txBody>
      </p:sp>
    </p:spTree>
    <p:extLst>
      <p:ext uri="{BB962C8B-B14F-4D97-AF65-F5344CB8AC3E}">
        <p14:creationId xmlns:p14="http://schemas.microsoft.com/office/powerpoint/2010/main" val="34115851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525963"/>
          </a:xfrm>
        </p:spPr>
        <p:txBody>
          <a:bodyPr>
            <a:normAutofit fontScale="92500" lnSpcReduction="10000"/>
          </a:bodyPr>
          <a:lstStyle/>
          <a:p>
            <a:r>
              <a:rPr lang="en-US" dirty="0"/>
              <a:t>Vocabulary knowledge is essential </a:t>
            </a:r>
            <a:r>
              <a:rPr lang="en-US" dirty="0" smtClean="0"/>
              <a:t>to student </a:t>
            </a:r>
            <a:r>
              <a:rPr lang="en-US" dirty="0"/>
              <a:t>achievement </a:t>
            </a:r>
            <a:r>
              <a:rPr lang="en-US" dirty="0" smtClean="0"/>
              <a:t>because it helps </a:t>
            </a:r>
            <a:r>
              <a:rPr lang="en-US" dirty="0"/>
              <a:t>students assimilate the unique concepts and terms that they will encounter in mathematics. </a:t>
            </a:r>
            <a:endParaRPr lang="en-US" dirty="0" smtClean="0"/>
          </a:p>
          <a:p>
            <a:pPr marL="109728" indent="0">
              <a:buNone/>
            </a:pPr>
            <a:endParaRPr lang="en-US" dirty="0" smtClean="0"/>
          </a:p>
          <a:p>
            <a:r>
              <a:rPr lang="en-US" dirty="0" smtClean="0"/>
              <a:t>Aligns instructional </a:t>
            </a:r>
            <a:r>
              <a:rPr lang="en-US" dirty="0"/>
              <a:t>content with the appropriate teaching strategy while considering their students’ prior mathematical knowledge</a:t>
            </a:r>
            <a:r>
              <a:rPr lang="en-US" dirty="0" smtClean="0"/>
              <a:t>.</a:t>
            </a:r>
          </a:p>
          <a:p>
            <a:pPr marL="109728" indent="0">
              <a:buNone/>
            </a:pPr>
            <a:endParaRPr lang="en-US" dirty="0" smtClean="0"/>
          </a:p>
          <a:p>
            <a:r>
              <a:rPr lang="en-US" dirty="0"/>
              <a:t>Developing mathematics </a:t>
            </a:r>
            <a:r>
              <a:rPr lang="en-US" dirty="0" smtClean="0"/>
              <a:t>vocabulary </a:t>
            </a:r>
            <a:r>
              <a:rPr lang="en-US" dirty="0"/>
              <a:t>knowledge allows </a:t>
            </a:r>
            <a:r>
              <a:rPr lang="en-US" dirty="0" smtClean="0"/>
              <a:t>adolescents to </a:t>
            </a:r>
            <a:r>
              <a:rPr lang="en-US" dirty="0"/>
              <a:t>expand their abstract </a:t>
            </a:r>
            <a:r>
              <a:rPr lang="en-US" dirty="0" smtClean="0"/>
              <a:t>reasoning ability </a:t>
            </a:r>
            <a:r>
              <a:rPr lang="en-US" dirty="0"/>
              <a:t>and move beyond </a:t>
            </a:r>
            <a:r>
              <a:rPr lang="en-US" dirty="0" smtClean="0"/>
              <a:t>operations to </a:t>
            </a:r>
            <a:r>
              <a:rPr lang="en-US" dirty="0"/>
              <a:t>problem solving.</a:t>
            </a:r>
          </a:p>
          <a:p>
            <a:endParaRPr lang="en-US" dirty="0" smtClean="0"/>
          </a:p>
          <a:p>
            <a:endParaRPr lang="en-US" dirty="0"/>
          </a:p>
        </p:txBody>
      </p:sp>
      <p:sp>
        <p:nvSpPr>
          <p:cNvPr id="3" name="Title 2"/>
          <p:cNvSpPr>
            <a:spLocks noGrp="1"/>
          </p:cNvSpPr>
          <p:nvPr>
            <p:ph type="title"/>
          </p:nvPr>
        </p:nvSpPr>
        <p:spPr/>
        <p:txBody>
          <a:bodyPr>
            <a:normAutofit/>
          </a:bodyPr>
          <a:lstStyle/>
          <a:p>
            <a:r>
              <a:rPr lang="en-US" dirty="0" smtClean="0"/>
              <a:t>Why Teach Math Vocabulary?</a:t>
            </a:r>
            <a:endParaRPr lang="en-US" dirty="0"/>
          </a:p>
        </p:txBody>
      </p:sp>
    </p:spTree>
    <p:extLst>
      <p:ext uri="{BB962C8B-B14F-4D97-AF65-F5344CB8AC3E}">
        <p14:creationId xmlns:p14="http://schemas.microsoft.com/office/powerpoint/2010/main" val="3266006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838201"/>
            <a:ext cx="9144000" cy="5029200"/>
          </a:xfrm>
        </p:spPr>
        <p:txBody>
          <a:bodyPr>
            <a:noAutofit/>
          </a:bodyPr>
          <a:lstStyle/>
          <a:p>
            <a:pPr marL="109728" indent="0">
              <a:buNone/>
            </a:pPr>
            <a:r>
              <a:rPr lang="en-US" sz="2000" dirty="0" smtClean="0"/>
              <a:t>Four </a:t>
            </a:r>
            <a:r>
              <a:rPr lang="en-US" sz="2000" dirty="0"/>
              <a:t>square is a graphic organizer </a:t>
            </a:r>
            <a:r>
              <a:rPr lang="en-US" sz="2000" dirty="0" smtClean="0"/>
              <a:t>constructed </a:t>
            </a:r>
            <a:r>
              <a:rPr lang="en-US" sz="2000" dirty="0"/>
              <a:t>using index cards </a:t>
            </a:r>
            <a:r>
              <a:rPr lang="en-US" sz="2000" dirty="0" smtClean="0"/>
              <a:t>divided into four. </a:t>
            </a:r>
          </a:p>
          <a:p>
            <a:pPr marL="109728" indent="0">
              <a:buNone/>
            </a:pPr>
            <a:endParaRPr lang="en-US" sz="2000" dirty="0" smtClean="0"/>
          </a:p>
          <a:p>
            <a:pPr marL="109728" indent="0">
              <a:buNone/>
            </a:pPr>
            <a:r>
              <a:rPr lang="en-US" sz="2000" dirty="0" smtClean="0"/>
              <a:t>The teacher </a:t>
            </a:r>
            <a:r>
              <a:rPr lang="en-US" sz="2000" dirty="0"/>
              <a:t>provides the pronunciation </a:t>
            </a:r>
            <a:r>
              <a:rPr lang="en-US" sz="2000" dirty="0" smtClean="0"/>
              <a:t>and spelling </a:t>
            </a:r>
            <a:r>
              <a:rPr lang="en-US" sz="2000" dirty="0"/>
              <a:t>of the term, and students </a:t>
            </a:r>
            <a:r>
              <a:rPr lang="en-US" sz="2000" dirty="0" smtClean="0"/>
              <a:t>write the </a:t>
            </a:r>
            <a:r>
              <a:rPr lang="en-US" sz="2000" dirty="0"/>
              <a:t>term in the top-left quadrant. </a:t>
            </a:r>
            <a:endParaRPr lang="en-US" sz="2000" dirty="0" smtClean="0"/>
          </a:p>
          <a:p>
            <a:pPr marL="109728" indent="0">
              <a:buNone/>
            </a:pPr>
            <a:endParaRPr lang="en-US" sz="2000" dirty="0"/>
          </a:p>
          <a:p>
            <a:pPr marL="109728" indent="0">
              <a:buNone/>
            </a:pPr>
            <a:r>
              <a:rPr lang="en-US" sz="2000" dirty="0" smtClean="0"/>
              <a:t>Next, the </a:t>
            </a:r>
            <a:r>
              <a:rPr lang="en-US" sz="2000" dirty="0"/>
              <a:t>teacher explains the meaning of </a:t>
            </a:r>
            <a:r>
              <a:rPr lang="en-US" sz="2000" dirty="0" smtClean="0"/>
              <a:t>the term</a:t>
            </a:r>
            <a:r>
              <a:rPr lang="en-US" sz="2000" dirty="0"/>
              <a:t>, and students write the </a:t>
            </a:r>
            <a:r>
              <a:rPr lang="en-US" sz="2000" dirty="0" smtClean="0"/>
              <a:t>definition in </a:t>
            </a:r>
            <a:r>
              <a:rPr lang="en-US" sz="2000" dirty="0"/>
              <a:t>the bottom-left quadrant. </a:t>
            </a:r>
            <a:endParaRPr lang="en-US" sz="2000" dirty="0" smtClean="0"/>
          </a:p>
          <a:p>
            <a:pPr marL="109728" indent="0">
              <a:buNone/>
            </a:pPr>
            <a:endParaRPr lang="en-US" sz="2000" dirty="0" smtClean="0"/>
          </a:p>
          <a:p>
            <a:pPr marL="109728" indent="0">
              <a:buNone/>
            </a:pPr>
            <a:r>
              <a:rPr lang="en-US" sz="2000" dirty="0" smtClean="0"/>
              <a:t>Each student </a:t>
            </a:r>
            <a:r>
              <a:rPr lang="en-US" sz="2000" dirty="0"/>
              <a:t>is encouraged to make a </a:t>
            </a:r>
            <a:r>
              <a:rPr lang="en-US" sz="2000" dirty="0" smtClean="0"/>
              <a:t>personal association </a:t>
            </a:r>
            <a:r>
              <a:rPr lang="en-US" sz="2000" dirty="0"/>
              <a:t>with the term or choose </a:t>
            </a:r>
            <a:r>
              <a:rPr lang="en-US" sz="2000" dirty="0" smtClean="0"/>
              <a:t>a “</a:t>
            </a:r>
            <a:r>
              <a:rPr lang="en-US" sz="2000" dirty="0"/>
              <a:t>lightbulb word” that will trigger </a:t>
            </a:r>
            <a:r>
              <a:rPr lang="en-US" sz="2000" dirty="0" smtClean="0"/>
              <a:t>the term’s definition</a:t>
            </a:r>
            <a:r>
              <a:rPr lang="en-US" sz="2000" dirty="0"/>
              <a:t>. That word is </a:t>
            </a:r>
            <a:r>
              <a:rPr lang="en-US" sz="2000" dirty="0" smtClean="0"/>
              <a:t>written in </a:t>
            </a:r>
            <a:r>
              <a:rPr lang="en-US" sz="2000" dirty="0"/>
              <a:t>the top-right </a:t>
            </a:r>
            <a:r>
              <a:rPr lang="en-US" sz="2000" dirty="0" smtClean="0"/>
              <a:t>quadrant.</a:t>
            </a:r>
          </a:p>
          <a:p>
            <a:pPr marL="109728" indent="0">
              <a:buNone/>
            </a:pPr>
            <a:endParaRPr lang="en-US" sz="2000" dirty="0"/>
          </a:p>
          <a:p>
            <a:pPr marL="109728" indent="0">
              <a:buNone/>
            </a:pPr>
            <a:r>
              <a:rPr lang="en-US" sz="2000" dirty="0" smtClean="0"/>
              <a:t> </a:t>
            </a:r>
            <a:r>
              <a:rPr lang="en-US" sz="2000" dirty="0"/>
              <a:t>In </a:t>
            </a:r>
            <a:r>
              <a:rPr lang="en-US" sz="2000" dirty="0" smtClean="0"/>
              <a:t>the final </a:t>
            </a:r>
            <a:r>
              <a:rPr lang="en-US" sz="2000" dirty="0"/>
              <a:t>quadrant, students either draw </a:t>
            </a:r>
            <a:r>
              <a:rPr lang="en-US" sz="2000" dirty="0" smtClean="0"/>
              <a:t>a picture </a:t>
            </a:r>
            <a:r>
              <a:rPr lang="en-US" sz="2000" dirty="0"/>
              <a:t>or </a:t>
            </a:r>
            <a:r>
              <a:rPr lang="en-US" sz="2000" dirty="0" smtClean="0"/>
              <a:t>figure </a:t>
            </a:r>
            <a:r>
              <a:rPr lang="en-US" sz="2000" dirty="0"/>
              <a:t>to remind them </a:t>
            </a:r>
            <a:r>
              <a:rPr lang="en-US" sz="2000" dirty="0" smtClean="0"/>
              <a:t>of the </a:t>
            </a:r>
            <a:r>
              <a:rPr lang="en-US" sz="2000" dirty="0"/>
              <a:t>meaning or write an </a:t>
            </a:r>
            <a:r>
              <a:rPr lang="en-US" sz="2000" dirty="0" smtClean="0"/>
              <a:t>expression equation for the </a:t>
            </a:r>
            <a:r>
              <a:rPr lang="en-US" sz="2000" dirty="0"/>
              <a:t>term.</a:t>
            </a:r>
          </a:p>
        </p:txBody>
      </p:sp>
      <p:sp>
        <p:nvSpPr>
          <p:cNvPr id="3" name="Title 2"/>
          <p:cNvSpPr>
            <a:spLocks noGrp="1"/>
          </p:cNvSpPr>
          <p:nvPr>
            <p:ph type="title"/>
          </p:nvPr>
        </p:nvSpPr>
        <p:spPr>
          <a:xfrm>
            <a:off x="457200" y="0"/>
            <a:ext cx="8229600" cy="1066800"/>
          </a:xfrm>
        </p:spPr>
        <p:txBody>
          <a:bodyPr/>
          <a:lstStyle/>
          <a:p>
            <a:r>
              <a:rPr lang="en-US" dirty="0" smtClean="0"/>
              <a:t>FOUR SQUARE</a:t>
            </a:r>
            <a:endParaRPr lang="en-US" dirty="0"/>
          </a:p>
        </p:txBody>
      </p:sp>
    </p:spTree>
    <p:extLst>
      <p:ext uri="{BB962C8B-B14F-4D97-AF65-F5344CB8AC3E}">
        <p14:creationId xmlns:p14="http://schemas.microsoft.com/office/powerpoint/2010/main" val="34190478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02943858"/>
              </p:ext>
            </p:extLst>
          </p:nvPr>
        </p:nvGraphicFramePr>
        <p:xfrm>
          <a:off x="304800" y="1600200"/>
          <a:ext cx="8534400" cy="4572000"/>
        </p:xfrm>
        <a:graphic>
          <a:graphicData uri="http://schemas.openxmlformats.org/drawingml/2006/table">
            <a:tbl>
              <a:tblPr firstRow="1" bandRow="1">
                <a:tableStyleId>{5C22544A-7EE6-4342-B048-85BDC9FD1C3A}</a:tableStyleId>
              </a:tblPr>
              <a:tblGrid>
                <a:gridCol w="4267200"/>
                <a:gridCol w="4267200"/>
              </a:tblGrid>
              <a:tr h="2286000">
                <a:tc>
                  <a:txBody>
                    <a:bodyPr/>
                    <a:lstStyle/>
                    <a:p>
                      <a:pPr algn="ctr"/>
                      <a:r>
                        <a:rPr lang="en-US" sz="2400" u="sng" dirty="0" smtClean="0">
                          <a:solidFill>
                            <a:schemeClr val="tx1"/>
                          </a:solidFill>
                        </a:rPr>
                        <a:t>WORD</a:t>
                      </a:r>
                    </a:p>
                    <a:p>
                      <a:pPr algn="ctr"/>
                      <a:endParaRPr lang="en-US" sz="2400" dirty="0" smtClean="0">
                        <a:solidFill>
                          <a:schemeClr val="tx1"/>
                        </a:solidFill>
                      </a:endParaRPr>
                    </a:p>
                    <a:p>
                      <a:pPr algn="ctr"/>
                      <a:endParaRPr lang="en-US" sz="2400" dirty="0" smtClean="0">
                        <a:solidFill>
                          <a:schemeClr val="tx1"/>
                        </a:solidFill>
                      </a:endParaRPr>
                    </a:p>
                    <a:p>
                      <a:pPr algn="ctr"/>
                      <a:r>
                        <a:rPr lang="en-US" sz="2400" i="1" dirty="0" smtClean="0">
                          <a:solidFill>
                            <a:schemeClr val="tx1"/>
                          </a:solidFill>
                        </a:rPr>
                        <a:t>SIMPLIFY</a:t>
                      </a:r>
                      <a:endParaRPr lang="en-US" sz="2400" i="1" dirty="0">
                        <a:solidFill>
                          <a:schemeClr val="tx1"/>
                        </a:solidFill>
                      </a:endParaRPr>
                    </a:p>
                  </a:txBody>
                  <a:tcPr>
                    <a:solidFill>
                      <a:schemeClr val="accent1">
                        <a:lumMod val="60000"/>
                        <a:lumOff val="40000"/>
                      </a:schemeClr>
                    </a:solidFill>
                  </a:tcPr>
                </a:tc>
                <a:tc>
                  <a:txBody>
                    <a:bodyPr/>
                    <a:lstStyle/>
                    <a:p>
                      <a:pPr algn="ctr"/>
                      <a:r>
                        <a:rPr lang="en-US" sz="2400" b="1" u="sng" dirty="0" smtClean="0">
                          <a:solidFill>
                            <a:srgbClr val="000000"/>
                          </a:solidFill>
                        </a:rPr>
                        <a:t>LIGHTBULB</a:t>
                      </a:r>
                      <a:r>
                        <a:rPr lang="en-US" sz="2400" b="1" u="sng" baseline="0" dirty="0" smtClean="0">
                          <a:solidFill>
                            <a:srgbClr val="000000"/>
                          </a:solidFill>
                        </a:rPr>
                        <a:t> WORD(s)</a:t>
                      </a:r>
                    </a:p>
                    <a:p>
                      <a:pPr algn="l"/>
                      <a:endParaRPr lang="en-US" sz="2400" b="1" u="sng" dirty="0" smtClean="0">
                        <a:solidFill>
                          <a:srgbClr val="000000"/>
                        </a:solidFill>
                      </a:endParaRPr>
                    </a:p>
                    <a:p>
                      <a:pPr algn="l"/>
                      <a:endParaRPr lang="en-US" sz="2400" b="0" u="none" dirty="0" smtClean="0">
                        <a:solidFill>
                          <a:srgbClr val="000000"/>
                        </a:solidFill>
                      </a:endParaRPr>
                    </a:p>
                    <a:p>
                      <a:pPr algn="l"/>
                      <a:r>
                        <a:rPr lang="en-US" sz="2400" b="0" u="none" dirty="0" smtClean="0">
                          <a:solidFill>
                            <a:srgbClr val="000000"/>
                          </a:solidFill>
                        </a:rPr>
                        <a:t>Smaller, reduce</a:t>
                      </a:r>
                      <a:endParaRPr lang="en-US" sz="2400" b="0" u="none" dirty="0">
                        <a:solidFill>
                          <a:srgbClr val="000000"/>
                        </a:solidFill>
                      </a:endParaRPr>
                    </a:p>
                  </a:txBody>
                  <a:tcPr>
                    <a:solidFill>
                      <a:schemeClr val="bg2"/>
                    </a:solidFill>
                  </a:tcPr>
                </a:tc>
              </a:tr>
              <a:tr h="2286000">
                <a:tc>
                  <a:txBody>
                    <a:bodyPr/>
                    <a:lstStyle/>
                    <a:p>
                      <a:pPr algn="ctr"/>
                      <a:r>
                        <a:rPr lang="en-US" sz="2400" b="1" u="sng" dirty="0" smtClean="0">
                          <a:solidFill>
                            <a:srgbClr val="000000"/>
                          </a:solidFill>
                        </a:rPr>
                        <a:t>DEFINITION</a:t>
                      </a:r>
                    </a:p>
                    <a:p>
                      <a:pPr algn="l"/>
                      <a:r>
                        <a:rPr lang="en-US" sz="2400" b="0" u="none" dirty="0" smtClean="0">
                          <a:solidFill>
                            <a:srgbClr val="000000"/>
                          </a:solidFill>
                        </a:rPr>
                        <a:t>To write an expression or fraction in the</a:t>
                      </a:r>
                      <a:r>
                        <a:rPr lang="en-US" sz="2400" b="0" u="none" baseline="0" dirty="0" smtClean="0">
                          <a:solidFill>
                            <a:srgbClr val="000000"/>
                          </a:solidFill>
                        </a:rPr>
                        <a:t> most compact, efficient manner without changing its value. </a:t>
                      </a:r>
                      <a:endParaRPr lang="en-US" sz="2400" b="0" u="none" dirty="0" smtClean="0">
                        <a:solidFill>
                          <a:srgbClr val="000000"/>
                        </a:solidFill>
                      </a:endParaRPr>
                    </a:p>
                    <a:p>
                      <a:pPr algn="l"/>
                      <a:endParaRPr lang="en-US" sz="2400" b="0" u="none" dirty="0" smtClean="0">
                        <a:solidFill>
                          <a:srgbClr val="000000"/>
                        </a:solidFill>
                      </a:endParaRPr>
                    </a:p>
                  </a:txBody>
                  <a:tcPr>
                    <a:solidFill>
                      <a:srgbClr val="7ACBE0"/>
                    </a:solidFill>
                  </a:tcPr>
                </a:tc>
                <a:tc>
                  <a:txBody>
                    <a:bodyPr/>
                    <a:lstStyle/>
                    <a:p>
                      <a:pPr algn="ctr"/>
                      <a:r>
                        <a:rPr lang="en-US" sz="2400" b="1" u="sng" dirty="0" smtClean="0">
                          <a:solidFill>
                            <a:srgbClr val="000000"/>
                          </a:solidFill>
                        </a:rPr>
                        <a:t>PICTURE/FIGURE</a:t>
                      </a:r>
                      <a:endParaRPr lang="en-US" sz="2400" b="1" u="sng" dirty="0">
                        <a:solidFill>
                          <a:srgbClr val="000000"/>
                        </a:solidFill>
                      </a:endParaRPr>
                    </a:p>
                  </a:txBody>
                  <a:tcPr>
                    <a:solidFill>
                      <a:srgbClr val="DEF5FA"/>
                    </a:solidFill>
                  </a:tcPr>
                </a:tc>
              </a:tr>
            </a:tbl>
          </a:graphicData>
        </a:graphic>
      </p:graphicFrame>
      <p:sp>
        <p:nvSpPr>
          <p:cNvPr id="3" name="Title 2"/>
          <p:cNvSpPr>
            <a:spLocks noGrp="1"/>
          </p:cNvSpPr>
          <p:nvPr>
            <p:ph type="title"/>
          </p:nvPr>
        </p:nvSpPr>
        <p:spPr/>
        <p:txBody>
          <a:bodyPr>
            <a:normAutofit fontScale="90000"/>
          </a:bodyPr>
          <a:lstStyle/>
          <a:p>
            <a:r>
              <a:rPr lang="en-US" dirty="0" smtClean="0"/>
              <a:t>APPLYING FOUR SQUARE IN YOUR CLASSROOM (</a:t>
            </a:r>
            <a:r>
              <a:rPr lang="en-US" i="1" dirty="0" smtClean="0"/>
              <a:t>Model)</a:t>
            </a:r>
            <a:endParaRPr lang="en-US" dirty="0"/>
          </a:p>
        </p:txBody>
      </p:sp>
      <p:pic>
        <p:nvPicPr>
          <p:cNvPr id="5" name="Picture 4" descr="thinking-light-bulb-clip-art-sketch-idea.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200" y="2362200"/>
            <a:ext cx="1066800" cy="1144950"/>
          </a:xfrm>
          <a:prstGeom prst="rect">
            <a:avLst/>
          </a:prstGeom>
        </p:spPr>
      </p:pic>
      <p:pic>
        <p:nvPicPr>
          <p:cNvPr id="6" name="Picture 5" descr="free-vector-orange-triangle-clip-art_113780_Orange_Triangle_clip_art_hight.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5410199" y="4495799"/>
            <a:ext cx="2650435" cy="1626347"/>
          </a:xfrm>
          <a:prstGeom prst="rect">
            <a:avLst/>
          </a:prstGeom>
        </p:spPr>
      </p:pic>
    </p:spTree>
    <p:extLst>
      <p:ext uri="{BB962C8B-B14F-4D97-AF65-F5344CB8AC3E}">
        <p14:creationId xmlns:p14="http://schemas.microsoft.com/office/powerpoint/2010/main" val="18971726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85304538"/>
              </p:ext>
            </p:extLst>
          </p:nvPr>
        </p:nvGraphicFramePr>
        <p:xfrm>
          <a:off x="457200" y="1676400"/>
          <a:ext cx="8229600" cy="4724400"/>
        </p:xfrm>
        <a:graphic>
          <a:graphicData uri="http://schemas.openxmlformats.org/drawingml/2006/table">
            <a:tbl>
              <a:tblPr firstRow="1" bandRow="1">
                <a:tableStyleId>{5C22544A-7EE6-4342-B048-85BDC9FD1C3A}</a:tableStyleId>
              </a:tblPr>
              <a:tblGrid>
                <a:gridCol w="4114800"/>
                <a:gridCol w="4114800"/>
              </a:tblGrid>
              <a:tr h="2362200">
                <a:tc>
                  <a:txBody>
                    <a:bodyPr/>
                    <a:lstStyle/>
                    <a:p>
                      <a:pPr algn="ctr"/>
                      <a:r>
                        <a:rPr lang="en-US" sz="2400" u="sng" dirty="0" smtClean="0">
                          <a:solidFill>
                            <a:schemeClr val="tx1"/>
                          </a:solidFill>
                        </a:rPr>
                        <a:t>WORD</a:t>
                      </a:r>
                    </a:p>
                    <a:p>
                      <a:pPr algn="ctr"/>
                      <a:endParaRPr lang="en-US" sz="2400" b="0" dirty="0" smtClean="0">
                        <a:solidFill>
                          <a:schemeClr val="tx1"/>
                        </a:solidFill>
                      </a:endParaRPr>
                    </a:p>
                    <a:p>
                      <a:pPr algn="ctr"/>
                      <a:r>
                        <a:rPr lang="en-US" sz="2400" b="0" dirty="0" smtClean="0">
                          <a:solidFill>
                            <a:schemeClr val="tx1"/>
                          </a:solidFill>
                        </a:rPr>
                        <a:t>Exponent</a:t>
                      </a:r>
                    </a:p>
                  </a:txBody>
                  <a:tcPr>
                    <a:solidFill>
                      <a:srgbClr val="7ACBE0"/>
                    </a:solidFill>
                  </a:tcPr>
                </a:tc>
                <a:tc>
                  <a:txBody>
                    <a:bodyPr/>
                    <a:lstStyle/>
                    <a:p>
                      <a:pPr algn="ctr"/>
                      <a:r>
                        <a:rPr lang="en-US" sz="2400" b="1" u="sng" dirty="0" smtClean="0">
                          <a:solidFill>
                            <a:srgbClr val="000000"/>
                          </a:solidFill>
                        </a:rPr>
                        <a:t>LIGHTBULB</a:t>
                      </a:r>
                      <a:r>
                        <a:rPr lang="en-US" sz="2400" b="1" u="sng" baseline="0" dirty="0" smtClean="0">
                          <a:solidFill>
                            <a:srgbClr val="000000"/>
                          </a:solidFill>
                        </a:rPr>
                        <a:t> WORD(s)</a:t>
                      </a:r>
                    </a:p>
                    <a:p>
                      <a:pPr algn="l"/>
                      <a:endParaRPr lang="en-US" sz="2400" b="0" u="none" dirty="0" smtClean="0">
                        <a:solidFill>
                          <a:srgbClr val="000000"/>
                        </a:solidFill>
                      </a:endParaRPr>
                    </a:p>
                    <a:p>
                      <a:pPr algn="l"/>
                      <a:r>
                        <a:rPr lang="en-US" sz="2400" b="0" u="none" dirty="0" smtClean="0">
                          <a:solidFill>
                            <a:srgbClr val="000000"/>
                          </a:solidFill>
                        </a:rPr>
                        <a:t>Raise, power</a:t>
                      </a:r>
                    </a:p>
                  </a:txBody>
                  <a:tcPr>
                    <a:solidFill>
                      <a:schemeClr val="accent1">
                        <a:lumMod val="20000"/>
                        <a:lumOff val="80000"/>
                      </a:schemeClr>
                    </a:solidFill>
                  </a:tcPr>
                </a:tc>
              </a:tr>
              <a:tr h="2362200">
                <a:tc>
                  <a:txBody>
                    <a:bodyPr/>
                    <a:lstStyle/>
                    <a:p>
                      <a:pPr algn="ctr"/>
                      <a:r>
                        <a:rPr lang="en-US" sz="2400" b="1" u="sng" dirty="0" smtClean="0">
                          <a:solidFill>
                            <a:srgbClr val="000000"/>
                          </a:solidFill>
                        </a:rPr>
                        <a:t>DEFINITION</a:t>
                      </a:r>
                    </a:p>
                    <a:p>
                      <a:pPr algn="ctr"/>
                      <a:endParaRPr lang="en-US" sz="2400" b="1" u="sng" dirty="0" smtClean="0">
                        <a:solidFill>
                          <a:srgbClr val="000000"/>
                        </a:solidFill>
                      </a:endParaRPr>
                    </a:p>
                    <a:p>
                      <a:pPr algn="l"/>
                      <a:r>
                        <a:rPr lang="en-US" sz="2400" b="0" u="none" dirty="0" smtClean="0">
                          <a:solidFill>
                            <a:srgbClr val="000000"/>
                          </a:solidFill>
                        </a:rPr>
                        <a:t>Representing</a:t>
                      </a:r>
                      <a:r>
                        <a:rPr lang="en-US" sz="2400" b="0" u="none" baseline="0" dirty="0" smtClean="0">
                          <a:solidFill>
                            <a:srgbClr val="000000"/>
                          </a:solidFill>
                        </a:rPr>
                        <a:t> t</a:t>
                      </a:r>
                      <a:r>
                        <a:rPr lang="en-US" sz="2400" b="0" u="none" dirty="0" smtClean="0">
                          <a:solidFill>
                            <a:srgbClr val="000000"/>
                          </a:solidFill>
                        </a:rPr>
                        <a:t>he</a:t>
                      </a:r>
                      <a:r>
                        <a:rPr lang="en-US" sz="2400" b="0" u="none" baseline="0" dirty="0" smtClean="0">
                          <a:solidFill>
                            <a:srgbClr val="000000"/>
                          </a:solidFill>
                        </a:rPr>
                        <a:t> amount of times a number is multiplied by itself.</a:t>
                      </a:r>
                      <a:endParaRPr lang="en-US" sz="2400" b="0" u="none" dirty="0" smtClean="0">
                        <a:solidFill>
                          <a:srgbClr val="000000"/>
                        </a:solidFill>
                      </a:endParaRPr>
                    </a:p>
                  </a:txBody>
                  <a:tcPr>
                    <a:solidFill>
                      <a:srgbClr val="7ACBE0"/>
                    </a:solidFill>
                  </a:tcPr>
                </a:tc>
                <a:tc>
                  <a:txBody>
                    <a:bodyPr/>
                    <a:lstStyle/>
                    <a:p>
                      <a:pPr algn="ctr"/>
                      <a:r>
                        <a:rPr lang="en-US" sz="2400" b="1" u="sng" dirty="0" smtClean="0">
                          <a:solidFill>
                            <a:srgbClr val="000000"/>
                          </a:solidFill>
                        </a:rPr>
                        <a:t>PICTURE/FIGURE</a:t>
                      </a:r>
                      <a:endParaRPr lang="en-US" sz="2400" b="1" u="sng" dirty="0">
                        <a:solidFill>
                          <a:srgbClr val="000000"/>
                        </a:solidFill>
                      </a:endParaRPr>
                    </a:p>
                  </a:txBody>
                  <a:tcPr>
                    <a:solidFill>
                      <a:srgbClr val="D3EEF5"/>
                    </a:solidFill>
                  </a:tcPr>
                </a:tc>
              </a:tr>
            </a:tbl>
          </a:graphicData>
        </a:graphic>
      </p:graphicFrame>
      <p:sp>
        <p:nvSpPr>
          <p:cNvPr id="3" name="Title 2"/>
          <p:cNvSpPr>
            <a:spLocks noGrp="1"/>
          </p:cNvSpPr>
          <p:nvPr>
            <p:ph type="title"/>
          </p:nvPr>
        </p:nvSpPr>
        <p:spPr/>
        <p:txBody>
          <a:bodyPr>
            <a:normAutofit fontScale="90000"/>
          </a:bodyPr>
          <a:lstStyle/>
          <a:p>
            <a:r>
              <a:rPr lang="en-US" dirty="0"/>
              <a:t>APPLYING FOUR SQUARE IN YOUR CLASSROOM (</a:t>
            </a:r>
            <a:r>
              <a:rPr lang="en-US" i="1" dirty="0"/>
              <a:t>Try it on your own)</a:t>
            </a:r>
            <a:endParaRPr lang="en-US" dirty="0"/>
          </a:p>
        </p:txBody>
      </p:sp>
      <p:pic>
        <p:nvPicPr>
          <p:cNvPr id="5" name="Picture 4" descr="thinking-light-bulb-clip-art-sketch-idea.gi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96200" y="2362200"/>
            <a:ext cx="1066800" cy="1144950"/>
          </a:xfrm>
          <a:prstGeom prst="rect">
            <a:avLst/>
          </a:prstGeom>
        </p:spPr>
      </p:pic>
      <p:pic>
        <p:nvPicPr>
          <p:cNvPr id="2" name="Picture 1" descr="exponent.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24400" y="4572000"/>
            <a:ext cx="3886199" cy="1752600"/>
          </a:xfrm>
          <a:prstGeom prst="rect">
            <a:avLst/>
          </a:prstGeom>
        </p:spPr>
      </p:pic>
    </p:spTree>
    <p:extLst>
      <p:ext uri="{BB962C8B-B14F-4D97-AF65-F5344CB8AC3E}">
        <p14:creationId xmlns:p14="http://schemas.microsoft.com/office/powerpoint/2010/main" val="285056837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1340</TotalTime>
  <Words>1117</Words>
  <Application>Microsoft Office PowerPoint</Application>
  <PresentationFormat>On-screen Show (4:3)</PresentationFormat>
  <Paragraphs>119</Paragraphs>
  <Slides>18</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Calibri</vt:lpstr>
      <vt:lpstr>Lucida Sans Unicode</vt:lpstr>
      <vt:lpstr>Verdana</vt:lpstr>
      <vt:lpstr>Wingdings 2</vt:lpstr>
      <vt:lpstr>Wingdings 3</vt:lpstr>
      <vt:lpstr>Concourse</vt:lpstr>
      <vt:lpstr>                                                               CHANCELLOR’S CONFERENCE DAY, SEPTEMBER 5, 2017 </vt:lpstr>
      <vt:lpstr>Activator/Hook (20 Minutes)</vt:lpstr>
      <vt:lpstr>OUTCOMES</vt:lpstr>
      <vt:lpstr>GUIDING QUESTIONS</vt:lpstr>
      <vt:lpstr>RESEARCH BASED PRACTICES</vt:lpstr>
      <vt:lpstr>Why Teach Math Vocabulary?</vt:lpstr>
      <vt:lpstr>FOUR SQUARE</vt:lpstr>
      <vt:lpstr>APPLYING FOUR SQUARE IN YOUR CLASSROOM (Model)</vt:lpstr>
      <vt:lpstr>APPLYING FOUR SQUARE IN YOUR CLASSROOM (Try it on your own)</vt:lpstr>
      <vt:lpstr>Writing in Math</vt:lpstr>
      <vt:lpstr>Strategies for Incorporating Writing</vt:lpstr>
      <vt:lpstr>Solving Math Problems</vt:lpstr>
      <vt:lpstr>Keeping Journals or Logs</vt:lpstr>
      <vt:lpstr>Discussion in Math</vt:lpstr>
      <vt:lpstr>Discussion prompts…</vt:lpstr>
      <vt:lpstr>Evaluating the Models (15 mins)</vt:lpstr>
      <vt:lpstr>IMPLICATIONS &amp; NEXT STEPS</vt:lpstr>
      <vt:lpstr>THANK YOU!  EVALUATION</vt:lpstr>
    </vt:vector>
  </TitlesOfParts>
  <Company>New York City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CHANCELLOR’S CONFERENCE DAY, SEPTEMBER 5, 2017</dc:title>
  <dc:creator>admin</dc:creator>
  <cp:lastModifiedBy>Yarwood Jordan (K926)</cp:lastModifiedBy>
  <cp:revision>53</cp:revision>
  <dcterms:created xsi:type="dcterms:W3CDTF">2017-08-30T21:47:58Z</dcterms:created>
  <dcterms:modified xsi:type="dcterms:W3CDTF">2017-09-11T16:38:47Z</dcterms:modified>
</cp:coreProperties>
</file>