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8" r:id="rId3"/>
    <p:sldId id="257" r:id="rId4"/>
    <p:sldId id="260" r:id="rId5"/>
    <p:sldId id="259" r:id="rId6"/>
    <p:sldId id="265" r:id="rId7"/>
    <p:sldId id="271" r:id="rId8"/>
    <p:sldId id="261" r:id="rId9"/>
    <p:sldId id="262" r:id="rId10"/>
    <p:sldId id="263" r:id="rId11"/>
    <p:sldId id="270" r:id="rId12"/>
    <p:sldId id="266" r:id="rId13"/>
    <p:sldId id="267" r:id="rId14"/>
    <p:sldId id="268"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5015" autoAdjust="0"/>
  </p:normalViewPr>
  <p:slideViewPr>
    <p:cSldViewPr snapToGrid="0">
      <p:cViewPr varScale="1">
        <p:scale>
          <a:sx n="75" d="100"/>
          <a:sy n="75" d="100"/>
        </p:scale>
        <p:origin x="54" y="24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1A9E412F-53BD-49BC-8E3D-697440439D25}" type="datetimeFigureOut">
              <a:rPr lang="en-US" smtClean="0"/>
              <a:t>9/11/2017</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197D0970-AF4A-43B6-9FD1-EF485ED77F79}" type="slidenum">
              <a:rPr lang="en-US" smtClean="0"/>
              <a:t>‹#›</a:t>
            </a:fld>
            <a:endParaRPr lang="en-US"/>
          </a:p>
        </p:txBody>
      </p:sp>
    </p:spTree>
    <p:extLst>
      <p:ext uri="{BB962C8B-B14F-4D97-AF65-F5344CB8AC3E}">
        <p14:creationId xmlns:p14="http://schemas.microsoft.com/office/powerpoint/2010/main" val="3707536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7D0970-AF4A-43B6-9FD1-EF485ED77F79}" type="slidenum">
              <a:rPr lang="en-US" smtClean="0"/>
              <a:t>12</a:t>
            </a:fld>
            <a:endParaRPr lang="en-US"/>
          </a:p>
        </p:txBody>
      </p:sp>
    </p:spTree>
    <p:extLst>
      <p:ext uri="{BB962C8B-B14F-4D97-AF65-F5344CB8AC3E}">
        <p14:creationId xmlns:p14="http://schemas.microsoft.com/office/powerpoint/2010/main" val="3975645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Ask a volunteer from the participants to collect all evaluation sheets and seal them in the manila envelope to give back to us. </a:t>
            </a:r>
          </a:p>
          <a:p>
            <a:endParaRPr lang="en-US" dirty="0"/>
          </a:p>
        </p:txBody>
      </p:sp>
      <p:sp>
        <p:nvSpPr>
          <p:cNvPr id="4" name="Slide Number Placeholder 3"/>
          <p:cNvSpPr>
            <a:spLocks noGrp="1"/>
          </p:cNvSpPr>
          <p:nvPr>
            <p:ph type="sldNum" sz="quarter" idx="10"/>
          </p:nvPr>
        </p:nvSpPr>
        <p:spPr/>
        <p:txBody>
          <a:bodyPr/>
          <a:lstStyle/>
          <a:p>
            <a:fld id="{197D0970-AF4A-43B6-9FD1-EF485ED77F79}" type="slidenum">
              <a:rPr lang="en-US" smtClean="0"/>
              <a:t>14</a:t>
            </a:fld>
            <a:endParaRPr lang="en-US"/>
          </a:p>
        </p:txBody>
      </p:sp>
    </p:spTree>
    <p:extLst>
      <p:ext uri="{BB962C8B-B14F-4D97-AF65-F5344CB8AC3E}">
        <p14:creationId xmlns:p14="http://schemas.microsoft.com/office/powerpoint/2010/main" val="3343774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A8610FC-91B5-47BA-9E3B-701D51220371}"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946900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8610FC-91B5-47BA-9E3B-701D51220371}"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849847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8610FC-91B5-47BA-9E3B-701D51220371}"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774FAD-938D-4525-942F-CE1D6ACDF0F4}"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69543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A8610FC-91B5-47BA-9E3B-701D51220371}"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19714855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A8610FC-91B5-47BA-9E3B-701D51220371}"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774FAD-938D-4525-942F-CE1D6ACDF0F4}"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025635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A8610FC-91B5-47BA-9E3B-701D51220371}"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6139311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8610FC-91B5-47BA-9E3B-701D51220371}"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7672201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8610FC-91B5-47BA-9E3B-701D51220371}"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1420733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8610FC-91B5-47BA-9E3B-701D51220371}"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384228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8610FC-91B5-47BA-9E3B-701D51220371}"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3053433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8610FC-91B5-47BA-9E3B-701D51220371}"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3487565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8610FC-91B5-47BA-9E3B-701D51220371}" type="datetimeFigureOut">
              <a:rPr lang="en-US" smtClean="0"/>
              <a:t>9/11/2017</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1876023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8610FC-91B5-47BA-9E3B-701D51220371}" type="datetimeFigureOut">
              <a:rPr lang="en-US" smtClean="0"/>
              <a:t>9/11/2017</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72902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8610FC-91B5-47BA-9E3B-701D51220371}" type="datetimeFigureOut">
              <a:rPr lang="en-US" smtClean="0"/>
              <a:t>9/11/2017</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3819766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A8610FC-91B5-47BA-9E3B-701D51220371}"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1640025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A8610FC-91B5-47BA-9E3B-701D51220371}"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774FAD-938D-4525-942F-CE1D6ACDF0F4}" type="slidenum">
              <a:rPr lang="en-US" smtClean="0"/>
              <a:t>‹#›</a:t>
            </a:fld>
            <a:endParaRPr lang="en-US"/>
          </a:p>
        </p:txBody>
      </p:sp>
    </p:spTree>
    <p:extLst>
      <p:ext uri="{BB962C8B-B14F-4D97-AF65-F5344CB8AC3E}">
        <p14:creationId xmlns:p14="http://schemas.microsoft.com/office/powerpoint/2010/main" val="184324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A8610FC-91B5-47BA-9E3B-701D51220371}" type="datetimeFigureOut">
              <a:rPr lang="en-US" smtClean="0"/>
              <a:t>9/11/2017</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E774FAD-938D-4525-942F-CE1D6ACDF0F4}" type="slidenum">
              <a:rPr lang="en-US" smtClean="0"/>
              <a:t>‹#›</a:t>
            </a:fld>
            <a:endParaRPr lang="en-US"/>
          </a:p>
        </p:txBody>
      </p:sp>
    </p:spTree>
    <p:extLst>
      <p:ext uri="{BB962C8B-B14F-4D97-AF65-F5344CB8AC3E}">
        <p14:creationId xmlns:p14="http://schemas.microsoft.com/office/powerpoint/2010/main" val="35343530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1581" y="1446356"/>
            <a:ext cx="10115550" cy="2256603"/>
          </a:xfrm>
        </p:spPr>
        <p:txBody>
          <a:bodyPr>
            <a:normAutofit fontScale="90000"/>
          </a:bodyPr>
          <a:lstStyle/>
          <a:p>
            <a:pPr algn="ctr"/>
            <a:r>
              <a:rPr lang="en-US" dirty="0"/>
              <a:t/>
            </a:r>
            <a:br>
              <a:rPr lang="en-US" dirty="0"/>
            </a:br>
            <a:r>
              <a:rPr lang="en-US" dirty="0"/>
              <a:t/>
            </a:r>
            <a:br>
              <a:rPr lang="en-US" dirty="0"/>
            </a:br>
            <a:r>
              <a:rPr lang="en-US" sz="4900" dirty="0"/>
              <a:t/>
            </a:r>
            <a:br>
              <a:rPr lang="en-US" sz="4900" dirty="0"/>
            </a:br>
            <a:r>
              <a:rPr lang="en-US" sz="6000" b="1" dirty="0"/>
              <a:t>The Instructional Core at P2G:</a:t>
            </a:r>
            <a:br>
              <a:rPr lang="en-US" sz="6000" b="1" dirty="0"/>
            </a:br>
            <a:r>
              <a:rPr lang="en-US" sz="6000" b="1" dirty="0"/>
              <a:t>How Are We Teaching  Disciplinary Literacy?</a:t>
            </a:r>
          </a:p>
        </p:txBody>
      </p:sp>
      <p:sp>
        <p:nvSpPr>
          <p:cNvPr id="3" name="Subtitle 2"/>
          <p:cNvSpPr>
            <a:spLocks noGrp="1"/>
          </p:cNvSpPr>
          <p:nvPr>
            <p:ph type="subTitle" idx="1"/>
          </p:nvPr>
        </p:nvSpPr>
        <p:spPr>
          <a:xfrm>
            <a:off x="1700211" y="4337824"/>
            <a:ext cx="8915399" cy="2325867"/>
          </a:xfrm>
        </p:spPr>
        <p:txBody>
          <a:bodyPr>
            <a:noAutofit/>
          </a:bodyPr>
          <a:lstStyle/>
          <a:p>
            <a:pPr algn="ctr"/>
            <a:r>
              <a:rPr lang="en-US" sz="3200" b="1" u="sng" dirty="0"/>
              <a:t>Social Studies Facilitators:  </a:t>
            </a:r>
          </a:p>
          <a:p>
            <a:pPr algn="ctr"/>
            <a:r>
              <a:rPr lang="en-US" sz="3200" b="1" dirty="0"/>
              <a:t>Janet Brown Anderson</a:t>
            </a:r>
          </a:p>
          <a:p>
            <a:pPr algn="ctr"/>
            <a:r>
              <a:rPr lang="en-US" sz="3200" b="1" dirty="0"/>
              <a:t>Albert Haggerty</a:t>
            </a:r>
          </a:p>
          <a:p>
            <a:pPr algn="ctr"/>
            <a:r>
              <a:rPr lang="en-US" sz="3200" b="1" dirty="0"/>
              <a:t>Felix Ramos</a:t>
            </a:r>
          </a:p>
        </p:txBody>
      </p:sp>
      <p:sp>
        <p:nvSpPr>
          <p:cNvPr id="4" name="Rectangle 3">
            <a:extLst>
              <a:ext uri="{FF2B5EF4-FFF2-40B4-BE49-F238E27FC236}">
                <a16:creationId xmlns="" xmlns:a16="http://schemas.microsoft.com/office/drawing/2014/main" id="{78F619C0-1AD6-433C-B13C-17ABA4F4B793}"/>
              </a:ext>
            </a:extLst>
          </p:cNvPr>
          <p:cNvSpPr/>
          <p:nvPr/>
        </p:nvSpPr>
        <p:spPr>
          <a:xfrm>
            <a:off x="123824" y="0"/>
            <a:ext cx="12068175" cy="1200329"/>
          </a:xfrm>
          <a:prstGeom prst="rect">
            <a:avLst/>
          </a:prstGeom>
        </p:spPr>
        <p:txBody>
          <a:bodyPr wrap="square">
            <a:spAutoFit/>
          </a:bodyPr>
          <a:lstStyle/>
          <a:p>
            <a:pPr algn="r"/>
            <a:r>
              <a:rPr lang="en-US" sz="3600" dirty="0"/>
              <a:t>Professional Development Chancellor’s Conference  Day September 5, 2017</a:t>
            </a:r>
          </a:p>
        </p:txBody>
      </p:sp>
      <p:pic>
        <p:nvPicPr>
          <p:cNvPr id="8" name="Picture 7">
            <a:extLst>
              <a:ext uri="{FF2B5EF4-FFF2-40B4-BE49-F238E27FC236}">
                <a16:creationId xmlns="" xmlns:a16="http://schemas.microsoft.com/office/drawing/2014/main" id="{9718939A-47FD-4796-8976-4BA37E95A826}"/>
              </a:ext>
            </a:extLst>
          </p:cNvPr>
          <p:cNvPicPr>
            <a:picLocks noChangeAspect="1"/>
          </p:cNvPicPr>
          <p:nvPr/>
        </p:nvPicPr>
        <p:blipFill rotWithShape="1">
          <a:blip r:embed="rId2">
            <a:extLst>
              <a:ext uri="{28A0092B-C50C-407E-A947-70E740481C1C}">
                <a14:useLocalDpi xmlns:a14="http://schemas.microsoft.com/office/drawing/2010/main" val="0"/>
              </a:ext>
            </a:extLst>
          </a:blip>
          <a:srcRect t="34013" b="34014"/>
          <a:stretch/>
        </p:blipFill>
        <p:spPr>
          <a:xfrm>
            <a:off x="9673389" y="5895474"/>
            <a:ext cx="2518610" cy="962526"/>
          </a:xfrm>
          <a:prstGeom prst="rect">
            <a:avLst/>
          </a:prstGeom>
        </p:spPr>
      </p:pic>
    </p:spTree>
    <p:extLst>
      <p:ext uri="{BB962C8B-B14F-4D97-AF65-F5344CB8AC3E}">
        <p14:creationId xmlns:p14="http://schemas.microsoft.com/office/powerpoint/2010/main" val="9668419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525" y="0"/>
            <a:ext cx="8911687" cy="1280890"/>
          </a:xfrm>
        </p:spPr>
        <p:txBody>
          <a:bodyPr/>
          <a:lstStyle/>
          <a:p>
            <a:r>
              <a:rPr lang="en-US" dirty="0"/>
              <a:t>Group Practice- Let’s Write!</a:t>
            </a:r>
          </a:p>
        </p:txBody>
      </p:sp>
      <p:sp>
        <p:nvSpPr>
          <p:cNvPr id="3" name="Content Placeholder 2"/>
          <p:cNvSpPr>
            <a:spLocks noGrp="1"/>
          </p:cNvSpPr>
          <p:nvPr>
            <p:ph idx="1"/>
          </p:nvPr>
        </p:nvSpPr>
        <p:spPr>
          <a:xfrm>
            <a:off x="1674812" y="640444"/>
            <a:ext cx="10517188" cy="6217555"/>
          </a:xfrm>
        </p:spPr>
        <p:txBody>
          <a:bodyPr>
            <a:normAutofit/>
          </a:bodyPr>
          <a:lstStyle/>
          <a:p>
            <a:r>
              <a:rPr lang="en-US" sz="3600" b="1" dirty="0"/>
              <a:t>Using the annotations  you have made, provide evidence to support the author’s claim below:</a:t>
            </a:r>
          </a:p>
          <a:p>
            <a:endParaRPr lang="en-US" sz="3600" dirty="0"/>
          </a:p>
          <a:p>
            <a:pPr marL="0" indent="0" algn="ctr">
              <a:buNone/>
            </a:pPr>
            <a:r>
              <a:rPr lang="en-US" sz="4400" dirty="0"/>
              <a:t>“</a:t>
            </a:r>
            <a:r>
              <a:rPr lang="en-US" sz="4400" b="1" dirty="0"/>
              <a:t>People use maps to understand much more than distance and location: they are not just keeping us from getting lost!”</a:t>
            </a:r>
          </a:p>
        </p:txBody>
      </p:sp>
    </p:spTree>
    <p:extLst>
      <p:ext uri="{BB962C8B-B14F-4D97-AF65-F5344CB8AC3E}">
        <p14:creationId xmlns:p14="http://schemas.microsoft.com/office/powerpoint/2010/main" val="2684286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5776" y="0"/>
            <a:ext cx="10586223" cy="1862254"/>
          </a:xfrm>
        </p:spPr>
        <p:txBody>
          <a:bodyPr>
            <a:normAutofit/>
          </a:bodyPr>
          <a:lstStyle/>
          <a:p>
            <a:pPr algn="ctr"/>
            <a:r>
              <a:rPr lang="en-US" sz="4000" b="1" dirty="0"/>
              <a:t>RBP#3: </a:t>
            </a:r>
            <a:br>
              <a:rPr lang="en-US" sz="4000" b="1" dirty="0"/>
            </a:br>
            <a:r>
              <a:rPr lang="en-US" sz="4000" b="1" dirty="0"/>
              <a:t>Structured Discussion – Accountable Talk </a:t>
            </a:r>
          </a:p>
        </p:txBody>
      </p:sp>
      <p:sp>
        <p:nvSpPr>
          <p:cNvPr id="3" name="Content Placeholder 2"/>
          <p:cNvSpPr>
            <a:spLocks noGrp="1"/>
          </p:cNvSpPr>
          <p:nvPr>
            <p:ph idx="1"/>
          </p:nvPr>
        </p:nvSpPr>
        <p:spPr>
          <a:xfrm>
            <a:off x="2991527" y="1326995"/>
            <a:ext cx="9200472" cy="5531005"/>
          </a:xfrm>
        </p:spPr>
        <p:txBody>
          <a:bodyPr>
            <a:normAutofit fontScale="92500" lnSpcReduction="10000"/>
          </a:bodyPr>
          <a:lstStyle/>
          <a:p>
            <a:pPr marL="0" indent="0">
              <a:buNone/>
            </a:pPr>
            <a:r>
              <a:rPr lang="en-US" sz="2400" dirty="0"/>
              <a:t>    </a:t>
            </a:r>
            <a:r>
              <a:rPr lang="en-US" sz="2400" b="1" dirty="0"/>
              <a:t>What is it?</a:t>
            </a:r>
          </a:p>
          <a:p>
            <a:r>
              <a:rPr lang="en-US" sz="2400" dirty="0"/>
              <a:t>Structured discussion involves designing opportunities into your lesson for students to engage in deeper meaningful conversations that utilize the content vocabulary with one another.</a:t>
            </a:r>
          </a:p>
          <a:p>
            <a:pPr marL="0" indent="0">
              <a:buNone/>
            </a:pPr>
            <a:r>
              <a:rPr lang="en-US" sz="2400" dirty="0"/>
              <a:t>    </a:t>
            </a:r>
            <a:r>
              <a:rPr lang="en-US" sz="2400" b="1" dirty="0"/>
              <a:t>Rationale</a:t>
            </a:r>
          </a:p>
          <a:p>
            <a:r>
              <a:rPr lang="en-US" sz="2400" dirty="0"/>
              <a:t>Provides students with an opportunity to articulate their understanding, explain their arguments, and listen to how others think.</a:t>
            </a:r>
          </a:p>
          <a:p>
            <a:r>
              <a:rPr lang="en-US" sz="2400" dirty="0"/>
              <a:t>Participation in controversial discussion allows students develop their support for democratic values and it creates an “open classroom climate.”</a:t>
            </a:r>
          </a:p>
          <a:p>
            <a:r>
              <a:rPr lang="en-US" sz="2400" dirty="0"/>
              <a:t>Students tend to enjoy course that emphasize discussion since it “enhanced what they learned and made learning more engaging and fun”</a:t>
            </a:r>
          </a:p>
        </p:txBody>
      </p:sp>
      <p:pic>
        <p:nvPicPr>
          <p:cNvPr id="8194" name="Picture 2" descr="https://tse2.mm.bing.net/th?id=OIP.21iA0E8Uy4Ixq8G0y1TBxwEsDG&amp;pid=15.1&amp;P=0&amp;w=256&amp;h=170">
            <a:extLst>
              <a:ext uri="{FF2B5EF4-FFF2-40B4-BE49-F238E27FC236}">
                <a16:creationId xmlns="" xmlns:a16="http://schemas.microsoft.com/office/drawing/2014/main" id="{C8835AEC-5799-4FFF-A765-D32230F59D5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0143" r="44821"/>
          <a:stretch/>
        </p:blipFill>
        <p:spPr bwMode="auto">
          <a:xfrm>
            <a:off x="222069" y="2231039"/>
            <a:ext cx="2769458" cy="37229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1167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9166" y="0"/>
            <a:ext cx="10702834" cy="1254034"/>
          </a:xfrm>
        </p:spPr>
        <p:txBody>
          <a:bodyPr/>
          <a:lstStyle/>
          <a:p>
            <a:r>
              <a:rPr lang="en-US" b="1" dirty="0"/>
              <a:t>Accountable Talk</a:t>
            </a:r>
          </a:p>
        </p:txBody>
      </p:sp>
      <p:sp>
        <p:nvSpPr>
          <p:cNvPr id="3" name="Content Placeholder 2"/>
          <p:cNvSpPr>
            <a:spLocks noGrp="1"/>
          </p:cNvSpPr>
          <p:nvPr>
            <p:ph idx="1"/>
          </p:nvPr>
        </p:nvSpPr>
        <p:spPr>
          <a:xfrm>
            <a:off x="5212080" y="757646"/>
            <a:ext cx="6979920" cy="6100354"/>
          </a:xfrm>
        </p:spPr>
        <p:txBody>
          <a:bodyPr>
            <a:normAutofit/>
          </a:bodyPr>
          <a:lstStyle/>
          <a:p>
            <a:r>
              <a:rPr lang="en-US" sz="3200" b="1" dirty="0"/>
              <a:t>What is the difference between a plate tectonic map and an elevation map? (2mins) </a:t>
            </a:r>
          </a:p>
          <a:p>
            <a:r>
              <a:rPr lang="en-US" sz="3200" b="1" dirty="0"/>
              <a:t>How would you respond to people that argue that Google maps is the only map you will ever need? (3mins)</a:t>
            </a:r>
          </a:p>
          <a:p>
            <a:r>
              <a:rPr lang="en-US" sz="3200" b="1" dirty="0"/>
              <a:t>Knowing what we know about the Earths Geography, why do people still live in dangerous places? (3mins)</a:t>
            </a:r>
          </a:p>
          <a:p>
            <a:endParaRPr lang="en-US" sz="3200" b="1" dirty="0"/>
          </a:p>
          <a:p>
            <a:endParaRPr lang="en-US" sz="3200" b="1" dirty="0"/>
          </a:p>
        </p:txBody>
      </p:sp>
      <p:pic>
        <p:nvPicPr>
          <p:cNvPr id="7170" name="Picture 2" descr="https://s-media-cache-ak0.pinimg.com/736x/1c/a8/d6/1ca8d6528b90ef632b4f4a5447020092.jpg">
            <a:extLst>
              <a:ext uri="{FF2B5EF4-FFF2-40B4-BE49-F238E27FC236}">
                <a16:creationId xmlns="" xmlns:a16="http://schemas.microsoft.com/office/drawing/2014/main" id="{276BFB4F-462F-4D17-A7EB-EE18DF0C047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40148"/>
          <a:stretch/>
        </p:blipFill>
        <p:spPr bwMode="auto">
          <a:xfrm>
            <a:off x="205604" y="1254034"/>
            <a:ext cx="5006476" cy="56039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735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7085" y="0"/>
            <a:ext cx="10604915" cy="1528354"/>
          </a:xfrm>
        </p:spPr>
        <p:txBody>
          <a:bodyPr>
            <a:normAutofit fontScale="90000"/>
          </a:bodyPr>
          <a:lstStyle/>
          <a:p>
            <a:r>
              <a:rPr lang="en-US" b="1" u="sng" dirty="0"/>
              <a:t>Debriefing and Evaluation: </a:t>
            </a:r>
            <a:r>
              <a:rPr lang="en-US" dirty="0"/>
              <a:t>Reflect on the three disciplinary literacy practices that were just modeled.</a:t>
            </a:r>
            <a:br>
              <a:rPr lang="en-US" dirty="0"/>
            </a:br>
            <a:endParaRPr lang="en-US" dirty="0"/>
          </a:p>
        </p:txBody>
      </p:sp>
      <p:sp>
        <p:nvSpPr>
          <p:cNvPr id="3" name="Content Placeholder 2"/>
          <p:cNvSpPr>
            <a:spLocks noGrp="1"/>
          </p:cNvSpPr>
          <p:nvPr>
            <p:ph idx="1"/>
          </p:nvPr>
        </p:nvSpPr>
        <p:spPr>
          <a:xfrm>
            <a:off x="1587085" y="1528354"/>
            <a:ext cx="10604915" cy="5329645"/>
          </a:xfrm>
        </p:spPr>
        <p:txBody>
          <a:bodyPr>
            <a:normAutofit/>
          </a:bodyPr>
          <a:lstStyle/>
          <a:p>
            <a:pPr marL="0" indent="0">
              <a:buNone/>
            </a:pPr>
            <a:r>
              <a:rPr lang="en-US" sz="2800" b="1" dirty="0"/>
              <a:t>Questions to consider:</a:t>
            </a:r>
          </a:p>
          <a:p>
            <a:r>
              <a:rPr lang="en-US" sz="3200" dirty="0"/>
              <a:t>What do you notice yourself or others doing (as students) while using these three practices? </a:t>
            </a:r>
          </a:p>
          <a:p>
            <a:r>
              <a:rPr lang="en-US" sz="3200" dirty="0"/>
              <a:t>How did the facilitators (as teachers) support you in using these three practices?</a:t>
            </a:r>
          </a:p>
          <a:p>
            <a:r>
              <a:rPr lang="en-US" sz="3200" dirty="0"/>
              <a:t>How could these three practices support reading, writing, and discussion in your content area among:  English language learners, Students with disabilities, Literacy level students, Satellite level students (pre-HSE/HSE)</a:t>
            </a:r>
          </a:p>
        </p:txBody>
      </p:sp>
    </p:spTree>
    <p:extLst>
      <p:ext uri="{BB962C8B-B14F-4D97-AF65-F5344CB8AC3E}">
        <p14:creationId xmlns:p14="http://schemas.microsoft.com/office/powerpoint/2010/main" val="2041394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1618" y="0"/>
            <a:ext cx="8911687" cy="1280890"/>
          </a:xfrm>
        </p:spPr>
        <p:txBody>
          <a:bodyPr/>
          <a:lstStyle/>
          <a:p>
            <a:r>
              <a:rPr lang="en-US" b="1" dirty="0"/>
              <a:t>PL Evaluations</a:t>
            </a:r>
          </a:p>
        </p:txBody>
      </p:sp>
      <p:sp>
        <p:nvSpPr>
          <p:cNvPr id="3" name="Content Placeholder 2"/>
          <p:cNvSpPr>
            <a:spLocks noGrp="1"/>
          </p:cNvSpPr>
          <p:nvPr>
            <p:ph idx="1"/>
          </p:nvPr>
        </p:nvSpPr>
        <p:spPr>
          <a:xfrm>
            <a:off x="1611618" y="750849"/>
            <a:ext cx="10580382" cy="3777622"/>
          </a:xfrm>
        </p:spPr>
        <p:txBody>
          <a:bodyPr>
            <a:normAutofit/>
          </a:bodyPr>
          <a:lstStyle/>
          <a:p>
            <a:r>
              <a:rPr lang="en-US" sz="3600" dirty="0"/>
              <a:t>Please take the time to honestly complete the evaluations.  </a:t>
            </a:r>
            <a:r>
              <a:rPr lang="en-US" sz="3600" b="1" dirty="0"/>
              <a:t>(5mins)</a:t>
            </a:r>
          </a:p>
        </p:txBody>
      </p:sp>
      <p:pic>
        <p:nvPicPr>
          <p:cNvPr id="6146" name="Picture 2" descr="https://tse4.mm.bing.net/th?id=OIP.kFBm8JkistseZBL6Hxc1_gDwEE&amp;pid=15.1&amp;P=0&amp;w=300&amp;h=300">
            <a:extLst>
              <a:ext uri="{FF2B5EF4-FFF2-40B4-BE49-F238E27FC236}">
                <a16:creationId xmlns="" xmlns:a16="http://schemas.microsoft.com/office/drawing/2014/main" id="{CD381B99-ECB9-4997-8E89-62A6A8D2BC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7275" y="2031739"/>
            <a:ext cx="6942835" cy="48297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5932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5776" y="0"/>
            <a:ext cx="9121185" cy="568712"/>
          </a:xfrm>
        </p:spPr>
        <p:txBody>
          <a:bodyPr>
            <a:normAutofit fontScale="90000"/>
          </a:bodyPr>
          <a:lstStyle/>
          <a:p>
            <a:pPr algn="ctr"/>
            <a:r>
              <a:rPr lang="en-US" b="1" dirty="0"/>
              <a:t>Activator/ Hook</a:t>
            </a:r>
            <a:br>
              <a:rPr lang="en-US" b="1" dirty="0"/>
            </a:br>
            <a:r>
              <a:rPr lang="en-US" sz="3100" dirty="0"/>
              <a:t>On your post-it notes jot down instructional practices that  you currently use to support students in </a:t>
            </a:r>
            <a:r>
              <a:rPr lang="en-US" sz="3100" b="1" dirty="0"/>
              <a:t>Reading</a:t>
            </a:r>
            <a:r>
              <a:rPr lang="en-US" sz="3100" dirty="0"/>
              <a:t>, </a:t>
            </a:r>
            <a:r>
              <a:rPr lang="en-US" sz="3100" b="1" dirty="0"/>
              <a:t>Writing,</a:t>
            </a:r>
            <a:r>
              <a:rPr lang="en-US" sz="3100" dirty="0"/>
              <a:t> and </a:t>
            </a:r>
            <a:r>
              <a:rPr lang="en-US" sz="3100" b="1" dirty="0"/>
              <a:t>Discussion </a:t>
            </a:r>
            <a:r>
              <a:rPr lang="en-US" sz="3100" dirty="0"/>
              <a:t>in Social Studies. </a:t>
            </a:r>
            <a:br>
              <a:rPr lang="en-US" sz="3100" dirty="0"/>
            </a:br>
            <a:r>
              <a:rPr lang="en-US" b="1" dirty="0"/>
              <a:t/>
            </a:r>
            <a:br>
              <a:rPr lang="en-US" b="1" dirty="0"/>
            </a:br>
            <a:endParaRPr lang="en-US" b="1" dirty="0"/>
          </a:p>
        </p:txBody>
      </p:sp>
      <p:sp>
        <p:nvSpPr>
          <p:cNvPr id="3" name="Content Placeholder 2"/>
          <p:cNvSpPr>
            <a:spLocks noGrp="1"/>
          </p:cNvSpPr>
          <p:nvPr>
            <p:ph idx="1"/>
          </p:nvPr>
        </p:nvSpPr>
        <p:spPr>
          <a:xfrm>
            <a:off x="2431795" y="2085277"/>
            <a:ext cx="9760204" cy="4772723"/>
          </a:xfrm>
        </p:spPr>
        <p:txBody>
          <a:bodyPr>
            <a:normAutofit/>
          </a:bodyPr>
          <a:lstStyle/>
          <a:p>
            <a:r>
              <a:rPr lang="en-US" sz="2400" dirty="0"/>
              <a:t>Stick your post-it notes on the corresponding chart paper around the room. </a:t>
            </a:r>
            <a:r>
              <a:rPr lang="en-US" sz="2400" b="1" dirty="0"/>
              <a:t>(5mins)</a:t>
            </a:r>
          </a:p>
          <a:p>
            <a:endParaRPr lang="en-US" sz="2400" dirty="0"/>
          </a:p>
          <a:p>
            <a:r>
              <a:rPr lang="en-US" sz="2400" dirty="0"/>
              <a:t>As you walk around the room</a:t>
            </a:r>
            <a:r>
              <a:rPr lang="en-US" sz="2400" b="1" dirty="0"/>
              <a:t>,</a:t>
            </a:r>
            <a:r>
              <a:rPr lang="en-US" sz="2400" dirty="0"/>
              <a:t> read some of the practices that your colleagues have posted. </a:t>
            </a:r>
            <a:r>
              <a:rPr lang="en-US" sz="2400" b="1" dirty="0"/>
              <a:t>(7mins)</a:t>
            </a:r>
          </a:p>
          <a:p>
            <a:endParaRPr lang="en-US" sz="2400" b="1" dirty="0"/>
          </a:p>
          <a:p>
            <a:r>
              <a:rPr lang="en-US" sz="2400" dirty="0"/>
              <a:t>  </a:t>
            </a:r>
            <a:r>
              <a:rPr lang="en-US" sz="2400" b="1" dirty="0"/>
              <a:t>Discussion Questions (8 mins)</a:t>
            </a:r>
          </a:p>
          <a:p>
            <a:pPr marL="457200" lvl="1" indent="0">
              <a:buNone/>
            </a:pPr>
            <a:r>
              <a:rPr lang="en-US" sz="2200" dirty="0"/>
              <a:t>How do you know what works?</a:t>
            </a:r>
          </a:p>
          <a:p>
            <a:pPr marL="457200" lvl="1" indent="0">
              <a:buNone/>
            </a:pPr>
            <a:r>
              <a:rPr lang="en-US" sz="2400" dirty="0"/>
              <a:t>What  is the evidence of student learning as a result of using these literacy practices? </a:t>
            </a:r>
            <a:endParaRPr lang="en-US" sz="2400" b="1" dirty="0"/>
          </a:p>
        </p:txBody>
      </p:sp>
      <p:pic>
        <p:nvPicPr>
          <p:cNvPr id="1026" name="Picture 2" descr="https://tse1.mm.bing.net/th?id=OIP.qT-wUfgtK3mqohwXHdN-FQEsDn&amp;pid=15.1&amp;P=0&amp;w=208&amp;h=162">
            <a:extLst>
              <a:ext uri="{FF2B5EF4-FFF2-40B4-BE49-F238E27FC236}">
                <a16:creationId xmlns="" xmlns:a16="http://schemas.microsoft.com/office/drawing/2014/main" id="{405D4E86-CE9D-4678-99F5-DBD0509080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4906" y="0"/>
            <a:ext cx="1527093" cy="1182029"/>
          </a:xfrm>
          <a:prstGeom prst="ellipse">
            <a:avLst/>
          </a:prstGeom>
          <a:noFill/>
          <a:extLst>
            <a:ext uri="{909E8E84-426E-40DD-AFC4-6F175D3DCCD1}">
              <a14:hiddenFill xmlns:a14="http://schemas.microsoft.com/office/drawing/2010/main">
                <a:solidFill>
                  <a:srgbClr val="FFFFFF"/>
                </a:solidFill>
              </a14:hiddenFill>
            </a:ext>
          </a:extLst>
        </p:spPr>
      </p:pic>
      <p:pic>
        <p:nvPicPr>
          <p:cNvPr id="1028" name="Picture 4" descr="http://www.forensicalcoholconsulting.com/images/clock-20mins.png">
            <a:extLst>
              <a:ext uri="{FF2B5EF4-FFF2-40B4-BE49-F238E27FC236}">
                <a16:creationId xmlns="" xmlns:a16="http://schemas.microsoft.com/office/drawing/2014/main" id="{CF2D825B-2A64-4F6F-87AB-E5455BA715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133" y="3123963"/>
            <a:ext cx="2131662" cy="16344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9543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4.bp.blogspot.com/-ghRf-q3Ose8/TZuM4zI7_1I/AAAAAAAAAFE/WzsjEWywpCo/s400/goal.jpg">
            <a:extLst>
              <a:ext uri="{FF2B5EF4-FFF2-40B4-BE49-F238E27FC236}">
                <a16:creationId xmlns="" xmlns:a16="http://schemas.microsoft.com/office/drawing/2014/main" id="{1433E52C-2B5C-4A06-A2E8-03B316F3AC1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58292"/>
          <a:stretch/>
        </p:blipFill>
        <p:spPr bwMode="auto">
          <a:xfrm>
            <a:off x="2589212" y="0"/>
            <a:ext cx="7052879" cy="1816768"/>
          </a:xfrm>
          <a:prstGeom prst="ellipse">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645072" y="0"/>
            <a:ext cx="8911687" cy="1280890"/>
          </a:xfrm>
        </p:spPr>
        <p:txBody>
          <a:bodyPr/>
          <a:lstStyle/>
          <a:p>
            <a:pPr algn="ctr"/>
            <a:r>
              <a:rPr lang="en-US" b="1" dirty="0"/>
              <a:t>   Session Goals </a:t>
            </a:r>
          </a:p>
        </p:txBody>
      </p:sp>
      <p:sp>
        <p:nvSpPr>
          <p:cNvPr id="3" name="Content Placeholder 2"/>
          <p:cNvSpPr>
            <a:spLocks noGrp="1"/>
          </p:cNvSpPr>
          <p:nvPr>
            <p:ph idx="1"/>
          </p:nvPr>
        </p:nvSpPr>
        <p:spPr>
          <a:xfrm>
            <a:off x="2254674" y="1816768"/>
            <a:ext cx="9937325" cy="5041232"/>
          </a:xfrm>
        </p:spPr>
        <p:txBody>
          <a:bodyPr>
            <a:normAutofit/>
          </a:bodyPr>
          <a:lstStyle/>
          <a:p>
            <a:r>
              <a:rPr lang="en-US" sz="3200" dirty="0"/>
              <a:t> To analyze our existing  teaching  practices.</a:t>
            </a:r>
          </a:p>
          <a:p>
            <a:r>
              <a:rPr lang="en-US" sz="3200" dirty="0"/>
              <a:t> Explore three research based  practices that support </a:t>
            </a:r>
            <a:r>
              <a:rPr lang="en-US" sz="3200" b="1" dirty="0"/>
              <a:t>reading, writing </a:t>
            </a:r>
            <a:r>
              <a:rPr lang="en-US" sz="3200" dirty="0"/>
              <a:t>and </a:t>
            </a:r>
            <a:r>
              <a:rPr lang="en-US" sz="3200" b="1" dirty="0"/>
              <a:t>discussion </a:t>
            </a:r>
            <a:r>
              <a:rPr lang="en-US" sz="3200" dirty="0"/>
              <a:t>in social studies. </a:t>
            </a:r>
          </a:p>
          <a:p>
            <a:r>
              <a:rPr lang="en-US" sz="3200" dirty="0"/>
              <a:t>To determine how to apply the instructional practices within the social studies classroom to effectively strengthen all of our students’ disciplinary literacies. </a:t>
            </a:r>
          </a:p>
        </p:txBody>
      </p:sp>
    </p:spTree>
    <p:extLst>
      <p:ext uri="{BB962C8B-B14F-4D97-AF65-F5344CB8AC3E}">
        <p14:creationId xmlns:p14="http://schemas.microsoft.com/office/powerpoint/2010/main" val="2740959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9315" y="0"/>
            <a:ext cx="8911687" cy="1280890"/>
          </a:xfrm>
        </p:spPr>
        <p:txBody>
          <a:bodyPr/>
          <a:lstStyle/>
          <a:p>
            <a:r>
              <a:rPr lang="en-US" dirty="0"/>
              <a:t>Guiding Questions</a:t>
            </a:r>
          </a:p>
        </p:txBody>
      </p:sp>
      <p:sp>
        <p:nvSpPr>
          <p:cNvPr id="3" name="Content Placeholder 2"/>
          <p:cNvSpPr>
            <a:spLocks noGrp="1"/>
          </p:cNvSpPr>
          <p:nvPr>
            <p:ph idx="1"/>
          </p:nvPr>
        </p:nvSpPr>
        <p:spPr>
          <a:xfrm>
            <a:off x="2589212" y="669073"/>
            <a:ext cx="9602788" cy="6188927"/>
          </a:xfrm>
        </p:spPr>
        <p:txBody>
          <a:bodyPr>
            <a:normAutofit lnSpcReduction="10000"/>
          </a:bodyPr>
          <a:lstStyle/>
          <a:p>
            <a:r>
              <a:rPr lang="en-US" sz="3200" dirty="0"/>
              <a:t>What instructional practices are we currently employing that supports student reading, writing and discussion within social studies? (Current Reality)</a:t>
            </a:r>
          </a:p>
          <a:p>
            <a:r>
              <a:rPr lang="en-US" sz="3200" dirty="0"/>
              <a:t>How do we know what works? What is the evidence  of student learning? (Previous Data)</a:t>
            </a:r>
          </a:p>
          <a:p>
            <a:r>
              <a:rPr lang="en-US" sz="3200" dirty="0"/>
              <a:t>How can we employ research- based instructional practices for disciplinary literacy to meet the needs of all our learners at P2G- at all academic levels, including English language learners and students with disabilities? (Building Our Instructional Core)</a:t>
            </a:r>
          </a:p>
        </p:txBody>
      </p:sp>
    </p:spTree>
    <p:extLst>
      <p:ext uri="{BB962C8B-B14F-4D97-AF65-F5344CB8AC3E}">
        <p14:creationId xmlns:p14="http://schemas.microsoft.com/office/powerpoint/2010/main" val="2118954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9228" y="0"/>
            <a:ext cx="10552771" cy="6858000"/>
          </a:xfrm>
        </p:spPr>
        <p:txBody>
          <a:bodyPr>
            <a:normAutofit lnSpcReduction="10000"/>
          </a:bodyPr>
          <a:lstStyle/>
          <a:p>
            <a:pPr marL="0" indent="0" algn="ctr">
              <a:buNone/>
            </a:pPr>
            <a:r>
              <a:rPr lang="en-US" sz="3200" b="1" dirty="0"/>
              <a:t>What?</a:t>
            </a:r>
            <a:r>
              <a:rPr lang="en-US" sz="3200" dirty="0"/>
              <a:t> </a:t>
            </a:r>
          </a:p>
          <a:p>
            <a:pPr marL="0" indent="0">
              <a:buNone/>
            </a:pPr>
            <a:r>
              <a:rPr lang="en-US" sz="3200" dirty="0"/>
              <a:t>3 Research Based  Practices</a:t>
            </a:r>
          </a:p>
          <a:p>
            <a:r>
              <a:rPr lang="en-US" sz="3200" dirty="0"/>
              <a:t>Annotation for Reading </a:t>
            </a:r>
          </a:p>
          <a:p>
            <a:r>
              <a:rPr lang="en-US" sz="3200" dirty="0"/>
              <a:t>Annotation  for  Writing </a:t>
            </a:r>
          </a:p>
          <a:p>
            <a:r>
              <a:rPr lang="en-US" sz="3200" dirty="0"/>
              <a:t>Structured Discussion: Accountable Talk</a:t>
            </a:r>
          </a:p>
          <a:p>
            <a:pPr marL="0" indent="0" algn="ctr">
              <a:buNone/>
            </a:pPr>
            <a:r>
              <a:rPr lang="en-US" sz="3200" b="1" dirty="0"/>
              <a:t>So What?</a:t>
            </a:r>
          </a:p>
          <a:p>
            <a:pPr marL="0" indent="0">
              <a:buNone/>
            </a:pPr>
            <a:r>
              <a:rPr lang="en-US" sz="2400" dirty="0"/>
              <a:t>As the </a:t>
            </a:r>
            <a:r>
              <a:rPr lang="en-US" sz="2400" b="1" i="1" dirty="0"/>
              <a:t>social studies content team </a:t>
            </a:r>
            <a:r>
              <a:rPr lang="en-US" sz="2400" dirty="0"/>
              <a:t>we will evaluate how these practices support our Instructional Core. Our goal over the course of the year is to determine which practices should be part of our Instructional Core based on evidence of their impact on student learning.  </a:t>
            </a:r>
          </a:p>
          <a:p>
            <a:pPr marL="0" indent="0" algn="ctr">
              <a:buNone/>
            </a:pPr>
            <a:r>
              <a:rPr lang="en-US" sz="3200" b="1" dirty="0"/>
              <a:t>Now What?</a:t>
            </a:r>
          </a:p>
          <a:p>
            <a:pPr marL="0" indent="0">
              <a:buNone/>
            </a:pPr>
            <a:r>
              <a:rPr lang="en-US" sz="2400" dirty="0"/>
              <a:t>Routinize the ongoing application of these practices in your classroom during September and October so that we can evaluate how these instructional practices impact student learning.   </a:t>
            </a:r>
          </a:p>
        </p:txBody>
      </p:sp>
    </p:spTree>
    <p:extLst>
      <p:ext uri="{BB962C8B-B14F-4D97-AF65-F5344CB8AC3E}">
        <p14:creationId xmlns:p14="http://schemas.microsoft.com/office/powerpoint/2010/main" val="924813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8389" y="-1"/>
            <a:ext cx="8233611" cy="1239253"/>
          </a:xfrm>
        </p:spPr>
        <p:txBody>
          <a:bodyPr>
            <a:noAutofit/>
          </a:bodyPr>
          <a:lstStyle/>
          <a:p>
            <a:pPr algn="ctr"/>
            <a:r>
              <a:rPr lang="en-US" b="1" dirty="0"/>
              <a:t>RBP#1: Annotating for Reading Comprehension</a:t>
            </a:r>
          </a:p>
        </p:txBody>
      </p:sp>
      <p:sp>
        <p:nvSpPr>
          <p:cNvPr id="3" name="Content Placeholder 2"/>
          <p:cNvSpPr>
            <a:spLocks noGrp="1"/>
          </p:cNvSpPr>
          <p:nvPr>
            <p:ph idx="1"/>
          </p:nvPr>
        </p:nvSpPr>
        <p:spPr>
          <a:xfrm>
            <a:off x="4323805" y="1239252"/>
            <a:ext cx="7868193" cy="5618748"/>
          </a:xfrm>
        </p:spPr>
        <p:txBody>
          <a:bodyPr>
            <a:normAutofit fontScale="92500"/>
          </a:bodyPr>
          <a:lstStyle/>
          <a:p>
            <a:pPr marL="0" indent="0">
              <a:buNone/>
            </a:pPr>
            <a:r>
              <a:rPr lang="en-US" sz="2400" b="1" dirty="0"/>
              <a:t>Rationale</a:t>
            </a:r>
          </a:p>
          <a:p>
            <a:r>
              <a:rPr lang="en-US" sz="2400" dirty="0"/>
              <a:t>In annotating a text, students become active readers, asking and answering questions, making connections both to prior knowledge and other texts, and summarizing-all widely endorsed reading comprehension strategies.</a:t>
            </a:r>
          </a:p>
          <a:p>
            <a:r>
              <a:rPr lang="en-US" sz="2400" dirty="0"/>
              <a:t>Annotation involves highlighting, underlining and making  marginal notes while reading a document.</a:t>
            </a:r>
          </a:p>
          <a:p>
            <a:r>
              <a:rPr lang="en-US" sz="2400" dirty="0"/>
              <a:t>Annotation allows the student to better comprehend  the document that is being read. </a:t>
            </a:r>
          </a:p>
          <a:p>
            <a:r>
              <a:rPr lang="en-US" sz="2400" dirty="0"/>
              <a:t>Breaking a document into components is a more concrete and manageable approach than trying to respond to an entire document initially.</a:t>
            </a:r>
          </a:p>
          <a:p>
            <a:r>
              <a:rPr lang="en-US" sz="2400" dirty="0"/>
              <a:t>Modeling activity (</a:t>
            </a:r>
            <a:r>
              <a:rPr lang="en-US" sz="2400" b="1" dirty="0"/>
              <a:t>show then apply</a:t>
            </a:r>
            <a:r>
              <a:rPr lang="en-US" sz="2400" dirty="0"/>
              <a:t>)</a:t>
            </a:r>
          </a:p>
          <a:p>
            <a:pPr marL="0" indent="0">
              <a:buNone/>
            </a:pPr>
            <a:endParaRPr lang="en-US" dirty="0"/>
          </a:p>
          <a:p>
            <a:endParaRPr lang="en-US" dirty="0"/>
          </a:p>
        </p:txBody>
      </p:sp>
      <p:pic>
        <p:nvPicPr>
          <p:cNvPr id="4" name="Picture 3">
            <a:extLst>
              <a:ext uri="{FF2B5EF4-FFF2-40B4-BE49-F238E27FC236}">
                <a16:creationId xmlns="" xmlns:a16="http://schemas.microsoft.com/office/drawing/2014/main" id="{006CD2D3-0448-4A68-BF21-08BB88C8C864}"/>
              </a:ext>
            </a:extLst>
          </p:cNvPr>
          <p:cNvPicPr>
            <a:picLocks noChangeAspect="1"/>
          </p:cNvPicPr>
          <p:nvPr/>
        </p:nvPicPr>
        <p:blipFill rotWithShape="1">
          <a:blip r:embed="rId2"/>
          <a:srcRect l="35132" t="25965" r="32796" b="15964"/>
          <a:stretch/>
        </p:blipFill>
        <p:spPr>
          <a:xfrm>
            <a:off x="-1" y="0"/>
            <a:ext cx="4323803" cy="6858000"/>
          </a:xfrm>
          <a:prstGeom prst="rect">
            <a:avLst/>
          </a:prstGeom>
        </p:spPr>
      </p:pic>
    </p:spTree>
    <p:extLst>
      <p:ext uri="{BB962C8B-B14F-4D97-AF65-F5344CB8AC3E}">
        <p14:creationId xmlns:p14="http://schemas.microsoft.com/office/powerpoint/2010/main" val="1265015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D1BCE84-6BF6-4BDA-86FF-AD5D553B9E66}"/>
              </a:ext>
            </a:extLst>
          </p:cNvPr>
          <p:cNvSpPr>
            <a:spLocks noGrp="1"/>
          </p:cNvSpPr>
          <p:nvPr>
            <p:ph type="title"/>
          </p:nvPr>
        </p:nvSpPr>
        <p:spPr/>
        <p:txBody>
          <a:bodyPr/>
          <a:lstStyle/>
          <a:p>
            <a:endParaRPr lang="en-US"/>
          </a:p>
        </p:txBody>
      </p:sp>
      <p:pic>
        <p:nvPicPr>
          <p:cNvPr id="5" name="Content Placeholder 4">
            <a:extLst>
              <a:ext uri="{FF2B5EF4-FFF2-40B4-BE49-F238E27FC236}">
                <a16:creationId xmlns="" xmlns:a16="http://schemas.microsoft.com/office/drawing/2014/main" id="{0D459FB0-21E8-4187-973A-33B588FED82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6731" y="0"/>
            <a:ext cx="10585270" cy="6857999"/>
          </a:xfrm>
        </p:spPr>
      </p:pic>
    </p:spTree>
    <p:extLst>
      <p:ext uri="{BB962C8B-B14F-4D97-AF65-F5344CB8AC3E}">
        <p14:creationId xmlns:p14="http://schemas.microsoft.com/office/powerpoint/2010/main" val="955395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5776" y="0"/>
            <a:ext cx="10586223" cy="1862254"/>
          </a:xfrm>
        </p:spPr>
        <p:txBody>
          <a:bodyPr>
            <a:normAutofit/>
          </a:bodyPr>
          <a:lstStyle/>
          <a:p>
            <a:pPr algn="ctr"/>
            <a:r>
              <a:rPr lang="en-US" sz="4000" b="1" dirty="0"/>
              <a:t>RBP#2: </a:t>
            </a:r>
            <a:br>
              <a:rPr lang="en-US" sz="4000" b="1" dirty="0"/>
            </a:br>
            <a:r>
              <a:rPr lang="en-US" sz="4000" b="1" dirty="0"/>
              <a:t>Annotation and Mini-Writes </a:t>
            </a:r>
          </a:p>
        </p:txBody>
      </p:sp>
      <p:sp>
        <p:nvSpPr>
          <p:cNvPr id="3" name="Content Placeholder 2"/>
          <p:cNvSpPr>
            <a:spLocks noGrp="1"/>
          </p:cNvSpPr>
          <p:nvPr>
            <p:ph idx="1"/>
          </p:nvPr>
        </p:nvSpPr>
        <p:spPr>
          <a:xfrm>
            <a:off x="2343884" y="1326995"/>
            <a:ext cx="9848116" cy="5531005"/>
          </a:xfrm>
        </p:spPr>
        <p:txBody>
          <a:bodyPr>
            <a:normAutofit/>
          </a:bodyPr>
          <a:lstStyle/>
          <a:p>
            <a:pPr marL="0" indent="0">
              <a:buNone/>
            </a:pPr>
            <a:r>
              <a:rPr lang="en-US" sz="2400" dirty="0"/>
              <a:t>    </a:t>
            </a:r>
            <a:r>
              <a:rPr lang="en-US" sz="2400" b="1" dirty="0"/>
              <a:t>What is it?</a:t>
            </a:r>
          </a:p>
          <a:p>
            <a:r>
              <a:rPr lang="en-US" sz="2400" dirty="0"/>
              <a:t>Pre writing  strategies that help students understand content, think historically and prepare for culminating assignments.</a:t>
            </a:r>
          </a:p>
          <a:p>
            <a:pPr marL="0" indent="0">
              <a:buNone/>
            </a:pPr>
            <a:r>
              <a:rPr lang="en-US" sz="2400" dirty="0"/>
              <a:t>    </a:t>
            </a:r>
            <a:r>
              <a:rPr lang="en-US" sz="2400" b="1" dirty="0"/>
              <a:t>Rationale</a:t>
            </a:r>
          </a:p>
          <a:p>
            <a:r>
              <a:rPr lang="en-US" sz="2400" dirty="0"/>
              <a:t>Writing allows students to go beyond just summarizing.</a:t>
            </a:r>
          </a:p>
          <a:p>
            <a:r>
              <a:rPr lang="en-US" sz="2400" dirty="0"/>
              <a:t>Integrating writing throughout  the curricular unit allows students to grasp the content, learn to think historically and practice.</a:t>
            </a:r>
          </a:p>
          <a:p>
            <a:r>
              <a:rPr lang="en-US" sz="2400" dirty="0"/>
              <a:t>Informal writing  exercises allow students to think through historical documents on their own.</a:t>
            </a:r>
          </a:p>
          <a:p>
            <a:r>
              <a:rPr lang="en-US" sz="2400" dirty="0"/>
              <a:t>Assign mini writes/writing prompts at beginning of class or as homework.</a:t>
            </a:r>
          </a:p>
        </p:txBody>
      </p:sp>
      <p:pic>
        <p:nvPicPr>
          <p:cNvPr id="5122" name="Picture 2" descr="https://tse3.mm.bing.net/th?id=OIP.G4ksSfNyKQHm_u0ulQA7HgEsC2&amp;pid=15.1&amp;P=0&amp;w=261&amp;h=160">
            <a:extLst>
              <a:ext uri="{FF2B5EF4-FFF2-40B4-BE49-F238E27FC236}">
                <a16:creationId xmlns="" xmlns:a16="http://schemas.microsoft.com/office/drawing/2014/main" id="{2075837F-0317-47EF-B8BC-574C1BB32F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946" y="-206427"/>
            <a:ext cx="2231474" cy="1983871"/>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6231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4711" y="0"/>
            <a:ext cx="8911687" cy="1280890"/>
          </a:xfrm>
        </p:spPr>
        <p:txBody>
          <a:bodyPr/>
          <a:lstStyle/>
          <a:p>
            <a:r>
              <a:rPr lang="en-US" b="1" dirty="0"/>
              <a:t>Mini – Write Activity</a:t>
            </a:r>
          </a:p>
        </p:txBody>
      </p:sp>
      <p:sp>
        <p:nvSpPr>
          <p:cNvPr id="3" name="Content Placeholder 2"/>
          <p:cNvSpPr>
            <a:spLocks noGrp="1"/>
          </p:cNvSpPr>
          <p:nvPr>
            <p:ph idx="1"/>
          </p:nvPr>
        </p:nvSpPr>
        <p:spPr>
          <a:xfrm>
            <a:off x="1652508" y="728546"/>
            <a:ext cx="10539491" cy="2271132"/>
          </a:xfrm>
        </p:spPr>
        <p:txBody>
          <a:bodyPr>
            <a:normAutofit/>
          </a:bodyPr>
          <a:lstStyle/>
          <a:p>
            <a:r>
              <a:rPr lang="en-US" sz="2800" dirty="0"/>
              <a:t>After reading and annotating the article answer the following  question:</a:t>
            </a:r>
          </a:p>
          <a:p>
            <a:r>
              <a:rPr lang="en-US" sz="2800" b="1" dirty="0">
                <a:solidFill>
                  <a:schemeClr val="accent1"/>
                </a:solidFill>
              </a:rPr>
              <a:t> Why is the area around the basin of the Pacific Ocean known as the Ring of Fire?  </a:t>
            </a:r>
          </a:p>
        </p:txBody>
      </p:sp>
      <p:sp>
        <p:nvSpPr>
          <p:cNvPr id="4" name="Rectangle 3">
            <a:extLst>
              <a:ext uri="{FF2B5EF4-FFF2-40B4-BE49-F238E27FC236}">
                <a16:creationId xmlns="" xmlns:a16="http://schemas.microsoft.com/office/drawing/2014/main" id="{E2D7EEB3-7DAF-44F0-812B-784FEC5C314C}"/>
              </a:ext>
            </a:extLst>
          </p:cNvPr>
          <p:cNvSpPr/>
          <p:nvPr/>
        </p:nvSpPr>
        <p:spPr>
          <a:xfrm>
            <a:off x="1652508" y="2999678"/>
            <a:ext cx="9355873" cy="3539430"/>
          </a:xfrm>
          <a:prstGeom prst="rect">
            <a:avLst/>
          </a:prstGeom>
          <a:solidFill>
            <a:schemeClr val="bg2">
              <a:lumMod val="90000"/>
            </a:schemeClr>
          </a:solidFill>
        </p:spPr>
        <p:txBody>
          <a:bodyPr wrap="square">
            <a:spAutoFit/>
          </a:bodyPr>
          <a:lstStyle/>
          <a:p>
            <a:pPr algn="ctr"/>
            <a:r>
              <a:rPr lang="en-US" sz="3200" b="1" i="1" dirty="0">
                <a:latin typeface="Albertus Extra Bold" panose="020E0802040304020204" pitchFamily="34" charset="0"/>
              </a:rPr>
              <a:t>“The Ring of Fire is an area in the Pacific Ocean  where a large number of volcanic eruptions and earthquakes take place.  The Ring of Fire is unique because the plate boundaries on which it lies  are part of highly populated areas, like the West coast of the U.S., the Philippines and Japan.”</a:t>
            </a:r>
          </a:p>
          <a:p>
            <a:pPr algn="r"/>
            <a:r>
              <a:rPr lang="en-US" sz="2400" b="1" i="1" dirty="0">
                <a:latin typeface="Albertus Extra Bold" panose="020E0802040304020204" pitchFamily="34" charset="0"/>
              </a:rPr>
              <a:t>Source: The Variety of Maps</a:t>
            </a:r>
            <a:endParaRPr lang="en-US" sz="3200" b="1" i="1" dirty="0">
              <a:latin typeface="Albertus Extra Bold" panose="020E0802040304020204" pitchFamily="34" charset="0"/>
            </a:endParaRPr>
          </a:p>
        </p:txBody>
      </p:sp>
    </p:spTree>
    <p:extLst>
      <p:ext uri="{BB962C8B-B14F-4D97-AF65-F5344CB8AC3E}">
        <p14:creationId xmlns:p14="http://schemas.microsoft.com/office/powerpoint/2010/main" val="2717362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411</TotalTime>
  <Words>937</Words>
  <Application>Microsoft Office PowerPoint</Application>
  <PresentationFormat>Widescreen</PresentationFormat>
  <Paragraphs>76</Paragraphs>
  <Slides>14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Albertus Extra Bold</vt:lpstr>
      <vt:lpstr>Arial</vt:lpstr>
      <vt:lpstr>Calibri</vt:lpstr>
      <vt:lpstr>Century Gothic</vt:lpstr>
      <vt:lpstr>Wingdings 3</vt:lpstr>
      <vt:lpstr>Wisp</vt:lpstr>
      <vt:lpstr>   The Instructional Core at P2G: How Are We Teaching  Disciplinary Literacy?</vt:lpstr>
      <vt:lpstr>Activator/ Hook On your post-it notes jot down instructional practices that  you currently use to support students in Reading, Writing, and Discussion in Social Studies.   </vt:lpstr>
      <vt:lpstr>   Session Goals </vt:lpstr>
      <vt:lpstr>Guiding Questions</vt:lpstr>
      <vt:lpstr>PowerPoint Presentation</vt:lpstr>
      <vt:lpstr>RBP#1: Annotating for Reading Comprehension</vt:lpstr>
      <vt:lpstr>PowerPoint Presentation</vt:lpstr>
      <vt:lpstr>RBP#2:  Annotation and Mini-Writes </vt:lpstr>
      <vt:lpstr>Mini – Write Activity</vt:lpstr>
      <vt:lpstr>Group Practice- Let’s Write!</vt:lpstr>
      <vt:lpstr>RBP#3:  Structured Discussion – Accountable Talk </vt:lpstr>
      <vt:lpstr>Accountable Talk</vt:lpstr>
      <vt:lpstr>Debriefing and Evaluation: Reflect on the three disciplinary literacy practices that were just modeled. </vt:lpstr>
      <vt:lpstr>PL Evaluations</vt:lpstr>
    </vt:vector>
  </TitlesOfParts>
  <Company>New York City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Development Chancellor’s conference  Day The Instructional Core at P2G HOW ARE WE TEACHING  DISCIPLINARY LITERACY?</dc:title>
  <dc:creator>New York City Department of Education</dc:creator>
  <cp:lastModifiedBy>Yarwood Jordan (K926)</cp:lastModifiedBy>
  <cp:revision>45</cp:revision>
  <cp:lastPrinted>2017-09-01T21:41:12Z</cp:lastPrinted>
  <dcterms:created xsi:type="dcterms:W3CDTF">2017-08-30T20:02:15Z</dcterms:created>
  <dcterms:modified xsi:type="dcterms:W3CDTF">2017-09-11T16:42:32Z</dcterms:modified>
</cp:coreProperties>
</file>