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84" r:id="rId3"/>
    <p:sldId id="385" r:id="rId4"/>
    <p:sldId id="386" r:id="rId5"/>
    <p:sldId id="387" r:id="rId6"/>
    <p:sldId id="388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53" autoAdjust="0"/>
    <p:restoredTop sz="94671" autoAdjust="0"/>
  </p:normalViewPr>
  <p:slideViewPr>
    <p:cSldViewPr>
      <p:cViewPr>
        <p:scale>
          <a:sx n="100" d="100"/>
          <a:sy n="100" d="100"/>
        </p:scale>
        <p:origin x="-122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449F8-8E16-4D8E-AE11-2A7C57830C8A}" type="datetimeFigureOut">
              <a:rPr lang="en-US" smtClean="0"/>
              <a:pPr/>
              <a:t>2/21/2014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7956D-8AF7-4AE5-8FB1-11B745A50A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49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E88EA4-90F2-4A74-A58B-325E41A29EA9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E06655-059A-4EC6-8B45-4CE166DCB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sterisk"/>
          <p:cNvPicPr>
            <a:picLocks noChangeAspect="1" noChangeArrowheads="1"/>
          </p:cNvPicPr>
          <p:nvPr userDrawn="1"/>
        </p:nvPicPr>
        <p:blipFill>
          <a:blip r:embed="rId2" cstate="print">
            <a:lum bright="56000" contrast="-70000"/>
          </a:blip>
          <a:srcRect/>
          <a:stretch>
            <a:fillRect/>
          </a:stretch>
        </p:blipFill>
        <p:spPr bwMode="auto">
          <a:xfrm>
            <a:off x="2590800" y="1371600"/>
            <a:ext cx="39052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2E9F-D619-4AD2-B5B2-5A60A041BF4C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93E6E-0977-4144-A1DD-8DE8F6E3A6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29F7-6113-4DD5-923D-1C2FA7CDF488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F55B1-5451-4913-B9AD-9B3431BB5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DE86-B8FC-4483-A2B9-DED6523A898A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4163-1C39-4C10-A350-2F66D5EA34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sterisk"/>
          <p:cNvPicPr>
            <a:picLocks noChangeAspect="1" noChangeArrowheads="1"/>
          </p:cNvPicPr>
          <p:nvPr userDrawn="1"/>
        </p:nvPicPr>
        <p:blipFill>
          <a:blip r:embed="rId2" cstate="print">
            <a:lum bright="56000" contrast="-70000"/>
          </a:blip>
          <a:srcRect/>
          <a:stretch>
            <a:fillRect/>
          </a:stretch>
        </p:blipFill>
        <p:spPr bwMode="auto">
          <a:xfrm>
            <a:off x="2590800" y="1371600"/>
            <a:ext cx="39052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425" y="1447800"/>
            <a:ext cx="6096000" cy="44497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E653F-9C32-473A-AAE1-7D8A20CFA72F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A5BF3-9CB6-47C2-BE28-74A6E233F9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E8F60-86D2-434B-8523-236243280839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2AC3-418E-4F0D-A4B0-391880870B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AD55-56AE-483F-84E9-5E7A02B1F5E9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DF89-6157-4676-8BB3-02D87E0EFB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43E51-80F6-41A0-BFF6-D47785A97961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5DA05-6C54-4F6F-9600-9E788185D3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5F74D-860A-4DD0-B3F9-4FDDF8124003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08CA4-28D3-4A34-92FC-9F1A24FC5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7FF0-ECEF-47CC-B490-64EE54C15921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7263-E7D8-4AC9-A321-0C8303FED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D2CA0-4341-4959-B797-9C6CCEBDDBFA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FA5DE-0E2A-4661-88C9-CF76A10634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EA3B5D-9B64-459D-8E7E-2094788E7735}" type="datetimeFigureOut">
              <a:rPr lang="en-US"/>
              <a:pPr>
                <a:defRPr/>
              </a:pPr>
              <a:t>2/21/2014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846A88-04F1-4D3E-B62B-1A64AC6DC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2" descr="R:\District 79\Pool\Logos &amp; Stationery\Logos\D79_logos\for web_Word\D79_294_298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62484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49"/>
          <p:cNvGrpSpPr>
            <a:grpSpLocks/>
          </p:cNvGrpSpPr>
          <p:nvPr userDrawn="1"/>
        </p:nvGrpSpPr>
        <p:grpSpPr bwMode="auto">
          <a:xfrm>
            <a:off x="1600200" y="6477000"/>
            <a:ext cx="7543800" cy="381000"/>
            <a:chOff x="1152" y="3504"/>
            <a:chExt cx="4608" cy="240"/>
          </a:xfrm>
        </p:grpSpPr>
        <p:sp>
          <p:nvSpPr>
            <p:cNvPr id="8" name="Rectangle 40"/>
            <p:cNvSpPr>
              <a:spLocks noChangeArrowheads="1"/>
            </p:cNvSpPr>
            <p:nvPr userDrawn="1"/>
          </p:nvSpPr>
          <p:spPr bwMode="auto">
            <a:xfrm>
              <a:off x="1406" y="3504"/>
              <a:ext cx="4354" cy="240"/>
            </a:xfrm>
            <a:prstGeom prst="rect">
              <a:avLst/>
            </a:prstGeom>
            <a:solidFill>
              <a:srgbClr val="80B34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41"/>
            <p:cNvSpPr>
              <a:spLocks noChangeArrowheads="1"/>
            </p:cNvSpPr>
            <p:nvPr userDrawn="1"/>
          </p:nvSpPr>
          <p:spPr bwMode="auto">
            <a:xfrm flipH="1">
              <a:off x="1152" y="3504"/>
              <a:ext cx="257" cy="240"/>
            </a:xfrm>
            <a:prstGeom prst="rtTriangle">
              <a:avLst/>
            </a:prstGeom>
            <a:solidFill>
              <a:srgbClr val="80B34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762000" y="1447800"/>
            <a:ext cx="7772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Career Planning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4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Roads to Success</a:t>
            </a:r>
            <a:endParaRPr lang="en-US" sz="48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35" y="457200"/>
            <a:ext cx="4428565" cy="1158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dirty="0"/>
              <a:t>Celebrity Early Jobs</a:t>
            </a:r>
            <a:endParaRPr lang="en-US" sz="4000" b="1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239000" cy="4297363"/>
          </a:xfrm>
        </p:spPr>
        <p:txBody>
          <a:bodyPr/>
          <a:lstStyle/>
          <a:p>
            <a:pPr marL="57150" indent="0" algn="ctr">
              <a:buNone/>
            </a:pPr>
            <a:r>
              <a:rPr lang="en-US" sz="4000" dirty="0" smtClean="0"/>
              <a:t>Where </a:t>
            </a:r>
            <a:r>
              <a:rPr lang="en-US" sz="4000" dirty="0"/>
              <a:t>you start is not where you are going to end up; starting at the bottom of the ladder is normal for everyone. </a:t>
            </a:r>
          </a:p>
          <a:p>
            <a:pPr marL="0" indent="0" eaLnBrk="1" hangingPunct="1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792162"/>
          </a:xfrm>
        </p:spPr>
        <p:txBody>
          <a:bodyPr/>
          <a:lstStyle/>
          <a:p>
            <a:pPr algn="l"/>
            <a:r>
              <a:rPr lang="en-US" b="1" dirty="0"/>
              <a:t>The Road: Entry-Level Employment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086600" cy="4449763"/>
          </a:xfrm>
        </p:spPr>
        <p:txBody>
          <a:bodyPr/>
          <a:lstStyle/>
          <a:p>
            <a:pPr algn="just"/>
            <a:r>
              <a:rPr lang="en-US" dirty="0"/>
              <a:t>Start at the bottom of the ladder (such as a </a:t>
            </a:r>
            <a:r>
              <a:rPr lang="en-US" dirty="0" smtClean="0"/>
              <a:t>janitor, office assistant, sales clerk, </a:t>
            </a:r>
            <a:r>
              <a:rPr lang="en-US" dirty="0"/>
              <a:t>or mailroom clerk) and climb your way up through promotion to eventually earn the position you really want. </a:t>
            </a:r>
          </a:p>
        </p:txBody>
      </p:sp>
    </p:spTree>
    <p:extLst>
      <p:ext uri="{BB962C8B-B14F-4D97-AF65-F5344CB8AC3E}">
        <p14:creationId xmlns:p14="http://schemas.microsoft.com/office/powerpoint/2010/main" val="118294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Road: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924800" cy="4449763"/>
          </a:xfrm>
        </p:spPr>
        <p:txBody>
          <a:bodyPr/>
          <a:lstStyle/>
          <a:p>
            <a:r>
              <a:rPr lang="en-US" dirty="0"/>
              <a:t>Attend a community college, four-year college, or university to earn one or more certificates or degrees in a specific area.</a:t>
            </a:r>
          </a:p>
        </p:txBody>
      </p:sp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971800"/>
            <a:ext cx="6781800" cy="311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Road: Apprenticeship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162800" cy="4449763"/>
          </a:xfrm>
        </p:spPr>
        <p:txBody>
          <a:bodyPr/>
          <a:lstStyle/>
          <a:p>
            <a:pPr algn="just"/>
            <a:r>
              <a:rPr lang="en-US" dirty="0"/>
              <a:t>Apprenticeship means learning a skilled trade (like plumbing, construction, and electrical work) through paid on-the-job training under the guidance of experienced craftsmen, plus related classroom training. </a:t>
            </a:r>
          </a:p>
        </p:txBody>
      </p:sp>
    </p:spTree>
    <p:extLst>
      <p:ext uri="{BB962C8B-B14F-4D97-AF65-F5344CB8AC3E}">
        <p14:creationId xmlns:p14="http://schemas.microsoft.com/office/powerpoint/2010/main" val="60171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Road: Internship/Volunteer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010400" cy="4449763"/>
          </a:xfrm>
        </p:spPr>
        <p:txBody>
          <a:bodyPr/>
          <a:lstStyle/>
          <a:p>
            <a:pPr algn="just"/>
            <a:r>
              <a:rPr lang="en-US" sz="2800" dirty="0"/>
              <a:t>An internship is on-the-job training for white-collar and professional careers, similar to apprenticeships for trade and vocational jobs. Interns agree to work for minimal or no pay for a set period of time in order to gain experience, contacts in a particular field, and occasionally school credit. Some companies will hire exceptional interns directly upon completion of the internship, but this is not guaranteed.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130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215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Celebrity Early Jobs</vt:lpstr>
      <vt:lpstr>The Road: Entry-Level Employment</vt:lpstr>
      <vt:lpstr>The Road: College</vt:lpstr>
      <vt:lpstr>The Road: Apprenticeship</vt:lpstr>
      <vt:lpstr>The Road: Internship/Volunteer</vt:lpstr>
    </vt:vector>
  </TitlesOfParts>
  <Company>NYC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79 All-Staff Retreat August 9, 2011</dc:title>
  <dc:creator>calfaro</dc:creator>
  <cp:lastModifiedBy>admin</cp:lastModifiedBy>
  <cp:revision>199</cp:revision>
  <cp:lastPrinted>2012-02-14T15:26:25Z</cp:lastPrinted>
  <dcterms:created xsi:type="dcterms:W3CDTF">2011-07-26T17:39:26Z</dcterms:created>
  <dcterms:modified xsi:type="dcterms:W3CDTF">2014-02-21T17:38:20Z</dcterms:modified>
</cp:coreProperties>
</file>