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sldIdLst>
    <p:sldId id="256" r:id="rId2"/>
    <p:sldId id="313" r:id="rId3"/>
    <p:sldId id="358" r:id="rId4"/>
    <p:sldId id="323" r:id="rId5"/>
    <p:sldId id="375" r:id="rId6"/>
    <p:sldId id="376" r:id="rId7"/>
    <p:sldId id="377" r:id="rId8"/>
    <p:sldId id="378" r:id="rId9"/>
    <p:sldId id="263" r:id="rId10"/>
    <p:sldId id="386" r:id="rId11"/>
    <p:sldId id="325" r:id="rId12"/>
    <p:sldId id="385" r:id="rId13"/>
    <p:sldId id="324" r:id="rId14"/>
    <p:sldId id="326" r:id="rId15"/>
    <p:sldId id="257" r:id="rId16"/>
    <p:sldId id="357" r:id="rId17"/>
    <p:sldId id="361" r:id="rId18"/>
    <p:sldId id="360" r:id="rId19"/>
    <p:sldId id="365" r:id="rId20"/>
    <p:sldId id="369" r:id="rId21"/>
    <p:sldId id="362" r:id="rId22"/>
    <p:sldId id="366" r:id="rId23"/>
    <p:sldId id="372" r:id="rId24"/>
    <p:sldId id="370" r:id="rId25"/>
    <p:sldId id="367" r:id="rId26"/>
    <p:sldId id="387" r:id="rId27"/>
    <p:sldId id="388" r:id="rId28"/>
    <p:sldId id="389" r:id="rId29"/>
    <p:sldId id="391" r:id="rId30"/>
    <p:sldId id="392" r:id="rId31"/>
    <p:sldId id="393" r:id="rId32"/>
    <p:sldId id="368"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2" d="100"/>
          <a:sy n="82" d="100"/>
        </p:scale>
        <p:origin x="-1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a:p>
        </p:txBody>
      </p:sp>
      <p:sp>
        <p:nvSpPr>
          <p:cNvPr id="1945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a:p>
        </p:txBody>
      </p:sp>
      <p:sp>
        <p:nvSpPr>
          <p:cNvPr id="573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a:p>
        </p:txBody>
      </p:sp>
      <p:sp>
        <p:nvSpPr>
          <p:cNvPr id="1946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23133760-056D-4659-AD5F-3D3E6BDFCC4E}" type="slidenum">
              <a:rPr lang="en-US" altLang="en-US"/>
              <a:pPr/>
              <a:t>‹#›</a:t>
            </a:fld>
            <a:endParaRPr lang="en-US" altLang="en-US"/>
          </a:p>
        </p:txBody>
      </p:sp>
    </p:spTree>
    <p:extLst>
      <p:ext uri="{BB962C8B-B14F-4D97-AF65-F5344CB8AC3E}">
        <p14:creationId xmlns:p14="http://schemas.microsoft.com/office/powerpoint/2010/main" val="4140014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5E750E-40F1-4ECE-A6AB-D668F7FD6554}" type="slidenum">
              <a:rPr lang="en-US" altLang="en-US"/>
              <a:pPr>
                <a:spcBef>
                  <a:spcPct val="0"/>
                </a:spcBef>
              </a:pPr>
              <a:t>1</a:t>
            </a:fld>
            <a:endParaRPr lang="en-US" altLang="en-US"/>
          </a:p>
        </p:txBody>
      </p:sp>
    </p:spTree>
    <p:extLst>
      <p:ext uri="{BB962C8B-B14F-4D97-AF65-F5344CB8AC3E}">
        <p14:creationId xmlns:p14="http://schemas.microsoft.com/office/powerpoint/2010/main" val="790878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833CCB91-59D5-4969-B85E-381C797053AD}" type="slidenum">
              <a:rPr lang="en-GB" altLang="en-US"/>
              <a:pPr/>
              <a:t>8</a:t>
            </a:fld>
            <a:endParaRPr lang="en-GB"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048281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27BB0F-BF89-4270-8032-34B0B3E1BA6E}" type="slidenum">
              <a:rPr lang="en-US" altLang="en-US"/>
              <a:pPr>
                <a:spcBef>
                  <a:spcPct val="0"/>
                </a:spcBef>
              </a:pPr>
              <a:t>9</a:t>
            </a:fld>
            <a:endParaRPr lang="en-US" altLang="en-US"/>
          </a:p>
        </p:txBody>
      </p:sp>
    </p:spTree>
    <p:extLst>
      <p:ext uri="{BB962C8B-B14F-4D97-AF65-F5344CB8AC3E}">
        <p14:creationId xmlns:p14="http://schemas.microsoft.com/office/powerpoint/2010/main" val="246125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2C648D-F394-423D-BD93-E27D306893F0}" type="slidenum">
              <a:rPr lang="en-US" altLang="en-US"/>
              <a:pPr>
                <a:spcBef>
                  <a:spcPct val="0"/>
                </a:spcBef>
              </a:pPr>
              <a:t>15</a:t>
            </a:fld>
            <a:endParaRPr lang="en-US" altLang="en-US"/>
          </a:p>
        </p:txBody>
      </p:sp>
    </p:spTree>
    <p:extLst>
      <p:ext uri="{BB962C8B-B14F-4D97-AF65-F5344CB8AC3E}">
        <p14:creationId xmlns:p14="http://schemas.microsoft.com/office/powerpoint/2010/main" val="312549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endParaRPr>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endParaRPr>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fld id="{A4A831AD-C6B6-4DFE-85E2-4FA0D038345E}" type="slidenum">
              <a:rPr lang="en-US" altLang="en-US"/>
              <a:pPr/>
              <a:t>‹#›</a:t>
            </a:fld>
            <a:endParaRPr lang="en-US" altLang="en-US"/>
          </a:p>
        </p:txBody>
      </p:sp>
    </p:spTree>
    <p:extLst>
      <p:ext uri="{BB962C8B-B14F-4D97-AF65-F5344CB8AC3E}">
        <p14:creationId xmlns:p14="http://schemas.microsoft.com/office/powerpoint/2010/main" val="387558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D693C2-B269-41BA-B708-461B5A5B7A85}" type="slidenum">
              <a:rPr lang="en-US" altLang="en-US"/>
              <a:pPr/>
              <a:t>‹#›</a:t>
            </a:fld>
            <a:endParaRPr lang="en-US" altLang="en-US"/>
          </a:p>
        </p:txBody>
      </p:sp>
    </p:spTree>
    <p:extLst>
      <p:ext uri="{BB962C8B-B14F-4D97-AF65-F5344CB8AC3E}">
        <p14:creationId xmlns:p14="http://schemas.microsoft.com/office/powerpoint/2010/main" val="382571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29C15C-ADCB-4858-BB0C-E165445C9ECE}" type="slidenum">
              <a:rPr lang="en-US" altLang="en-US"/>
              <a:pPr/>
              <a:t>‹#›</a:t>
            </a:fld>
            <a:endParaRPr lang="en-US" altLang="en-US"/>
          </a:p>
        </p:txBody>
      </p:sp>
    </p:spTree>
    <p:extLst>
      <p:ext uri="{BB962C8B-B14F-4D97-AF65-F5344CB8AC3E}">
        <p14:creationId xmlns:p14="http://schemas.microsoft.com/office/powerpoint/2010/main" val="358681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45EE4D-1110-4A0E-9B91-7BFE4562EE69}" type="slidenum">
              <a:rPr lang="en-US" altLang="en-US"/>
              <a:pPr/>
              <a:t>‹#›</a:t>
            </a:fld>
            <a:endParaRPr lang="en-US" altLang="en-US"/>
          </a:p>
        </p:txBody>
      </p:sp>
    </p:spTree>
    <p:extLst>
      <p:ext uri="{BB962C8B-B14F-4D97-AF65-F5344CB8AC3E}">
        <p14:creationId xmlns:p14="http://schemas.microsoft.com/office/powerpoint/2010/main" val="366675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12177-5E9B-4412-92DA-52ACF3AB6BDF}" type="slidenum">
              <a:rPr lang="en-US" altLang="en-US"/>
              <a:pPr/>
              <a:t>‹#›</a:t>
            </a:fld>
            <a:endParaRPr lang="en-US" altLang="en-US"/>
          </a:p>
        </p:txBody>
      </p:sp>
    </p:spTree>
    <p:extLst>
      <p:ext uri="{BB962C8B-B14F-4D97-AF65-F5344CB8AC3E}">
        <p14:creationId xmlns:p14="http://schemas.microsoft.com/office/powerpoint/2010/main" val="298248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FBA3E76-16C2-4F65-9255-77DBB1199097}" type="slidenum">
              <a:rPr lang="en-US" altLang="en-US"/>
              <a:pPr/>
              <a:t>‹#›</a:t>
            </a:fld>
            <a:endParaRPr lang="en-US" altLang="en-US"/>
          </a:p>
        </p:txBody>
      </p:sp>
    </p:spTree>
    <p:extLst>
      <p:ext uri="{BB962C8B-B14F-4D97-AF65-F5344CB8AC3E}">
        <p14:creationId xmlns:p14="http://schemas.microsoft.com/office/powerpoint/2010/main" val="235467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A514B8D-E12B-4186-80B3-4066DAF3E435}" type="slidenum">
              <a:rPr lang="en-US" altLang="en-US"/>
              <a:pPr/>
              <a:t>‹#›</a:t>
            </a:fld>
            <a:endParaRPr lang="en-US" altLang="en-US"/>
          </a:p>
        </p:txBody>
      </p:sp>
    </p:spTree>
    <p:extLst>
      <p:ext uri="{BB962C8B-B14F-4D97-AF65-F5344CB8AC3E}">
        <p14:creationId xmlns:p14="http://schemas.microsoft.com/office/powerpoint/2010/main" val="74343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0CA3662-92A6-4A6C-969E-EA21C35BC114}" type="slidenum">
              <a:rPr lang="en-US" altLang="en-US"/>
              <a:pPr/>
              <a:t>‹#›</a:t>
            </a:fld>
            <a:endParaRPr lang="en-US" altLang="en-US"/>
          </a:p>
        </p:txBody>
      </p:sp>
    </p:spTree>
    <p:extLst>
      <p:ext uri="{BB962C8B-B14F-4D97-AF65-F5344CB8AC3E}">
        <p14:creationId xmlns:p14="http://schemas.microsoft.com/office/powerpoint/2010/main" val="1865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60F9EFC-B88D-467B-86F5-D25F12D89C66}" type="slidenum">
              <a:rPr lang="en-US" altLang="en-US"/>
              <a:pPr/>
              <a:t>‹#›</a:t>
            </a:fld>
            <a:endParaRPr lang="en-US" altLang="en-US"/>
          </a:p>
        </p:txBody>
      </p:sp>
    </p:spTree>
    <p:extLst>
      <p:ext uri="{BB962C8B-B14F-4D97-AF65-F5344CB8AC3E}">
        <p14:creationId xmlns:p14="http://schemas.microsoft.com/office/powerpoint/2010/main" val="330089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EE0F2A-C74A-4FDC-A699-5DF24E018E27}" type="slidenum">
              <a:rPr lang="en-US" altLang="en-US"/>
              <a:pPr/>
              <a:t>‹#›</a:t>
            </a:fld>
            <a:endParaRPr lang="en-US" altLang="en-US"/>
          </a:p>
        </p:txBody>
      </p:sp>
    </p:spTree>
    <p:extLst>
      <p:ext uri="{BB962C8B-B14F-4D97-AF65-F5344CB8AC3E}">
        <p14:creationId xmlns:p14="http://schemas.microsoft.com/office/powerpoint/2010/main" val="318275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endParaRPr>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lstStyle>
          <a:p>
            <a:fld id="{968B20C8-EDDC-42F0-B0DC-FDD70BD75F18}" type="slidenum">
              <a:rPr lang="en-US" altLang="en-US"/>
              <a:pPr/>
              <a:t>‹#›</a:t>
            </a:fld>
            <a:endParaRPr lang="en-US" altLang="en-US"/>
          </a:p>
        </p:txBody>
      </p:sp>
    </p:spTree>
    <p:extLst>
      <p:ext uri="{BB962C8B-B14F-4D97-AF65-F5344CB8AC3E}">
        <p14:creationId xmlns:p14="http://schemas.microsoft.com/office/powerpoint/2010/main" val="171381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wrap="square" lIns="91440" tIns="45720" rIns="91440" bIns="0" numCol="1" anchor="b" anchorCtr="0" compatLnSpc="1">
            <a:prstTxWarp prst="textNoShape">
              <a:avLst/>
            </a:prstTxWarp>
          </a:bodyPr>
          <a:lstStyle>
            <a:lvl1pPr eaLnBrk="1" hangingPunct="1">
              <a:defRPr sz="1000"/>
            </a:lvl1pPr>
          </a:lstStyle>
          <a:p>
            <a:endParaRPr 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2400" b="1">
                <a:solidFill>
                  <a:schemeClr val="tx2"/>
                </a:solidFill>
              </a:defRPr>
            </a:lvl1pPr>
          </a:lstStyle>
          <a:p>
            <a:fld id="{E42C4764-DE4E-4C23-8629-762591B32BAC}" type="slidenum">
              <a:rPr lang="en-US" altLang="en-US"/>
              <a:pPr/>
              <a:t>‹#›</a:t>
            </a:fld>
            <a:endParaRPr lang="en-US" alt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endParaRPr>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872" r:id="rId1"/>
    <p:sldLayoutId id="2147483861" r:id="rId2"/>
    <p:sldLayoutId id="2147483862" r:id="rId3"/>
    <p:sldLayoutId id="2147483863" r:id="rId4"/>
    <p:sldLayoutId id="2147483864" r:id="rId5"/>
    <p:sldLayoutId id="2147483865" r:id="rId6"/>
    <p:sldLayoutId id="2147483866" r:id="rId7"/>
    <p:sldLayoutId id="2147483867" r:id="rId8"/>
    <p:sldLayoutId id="2147483873" r:id="rId9"/>
    <p:sldLayoutId id="2147483868" r:id="rId10"/>
    <p:sldLayoutId id="2147483869" r:id="rId11"/>
  </p:sldLayoutIdLst>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panose="020B0604020202020204" pitchFamily="34"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iencenetlinks.com/tools/cell-defense-plasma-membrane-ap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nysedregents.org/LivingEnvironment/113/lenv12013-exam.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jeopardylabs.com/play/diffus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nysedregents.org/LivingEnvironment/113/lenv12013-exam.pdf"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uzzle.com/articles/osmosis-examples-of-osmosis.html" TargetMode="External"/><Relationship Id="rId2" Type="http://schemas.openxmlformats.org/officeDocument/2006/relationships/hyperlink" Target="http://www.buzzle.com/articles/importance-of-osmosis-in-living-organisms.html" TargetMode="External"/><Relationship Id="rId1" Type="http://schemas.openxmlformats.org/officeDocument/2006/relationships/slideLayout" Target="../slideLayouts/slideLayout2.xml"/><Relationship Id="rId4" Type="http://schemas.openxmlformats.org/officeDocument/2006/relationships/hyperlink" Target="http://education.seattlepi.com/examples-osmosis-3608.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v.vt.edu/classes/MSE2034_NoteBook/MSE2034_kriz_NoteBook/diffusion/apps/body.html" TargetMode="External"/><Relationship Id="rId2" Type="http://schemas.openxmlformats.org/officeDocument/2006/relationships/hyperlink" Target="http://ezinearticles.com/?Principles-of-Osmosis-and-Diffusion-in-Dialysis-Treatment&amp;id=817358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ience.howstuffworks.com/reverse-osmosis.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nysedregents.org/LivingEnvironment/813/lenv82013-exam.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jdenuno.com/APBiology/APBIO.htm" TargetMode="External"/><Relationship Id="rId13" Type="http://schemas.openxmlformats.org/officeDocument/2006/relationships/hyperlink" Target="http://www.vssm.org/open/a2V5d29yZD1xdWVzdGlvbnMrYW5kK2Fuc3dlcnMrb3Ntb3NpcythbmQrZGlmZnVzaW9uJmxpbms9aHR0cCUzQSUyRiUyRmNzdGEubmV0d29ya2F0cy5jb20lMkZzdGFmZl9vbmxpbmUlMkZzdGFmZiUyRnVwbG9hZHMlMkZzcGVha2VycyUyRjMyM19kaWZmdXNpb25zdHVkZW50LnBkZg" TargetMode="External"/><Relationship Id="rId18" Type="http://schemas.openxmlformats.org/officeDocument/2006/relationships/hyperlink" Target="http://science.howstuffworks.com/reverse-osmosis3.htm" TargetMode="External"/><Relationship Id="rId3" Type="http://schemas.openxmlformats.org/officeDocument/2006/relationships/hyperlink" Target="http://www.sas.upenn.edu/~upshaw/osmosis.pdf" TargetMode="External"/><Relationship Id="rId7" Type="http://schemas.openxmlformats.org/officeDocument/2006/relationships/hyperlink" Target="http://www.bu.edu/gk12/xiaojuan/Lessons/diffusion.html" TargetMode="External"/><Relationship Id="rId12" Type="http://schemas.openxmlformats.org/officeDocument/2006/relationships/hyperlink" Target="http://www.vssm.org/open/a2V5d29yZD1xdWVzdGlvbnMrYW5kK2Fuc3dlcnMrb3Ntb3NpcythbmQrZGlmZnVzaW9uJmxpbms9aHR0cCUzQSUyRiUyRmZhY3dlYi5ub3J0aHNlYXR0bGUuZWR1JTJGY3NoZXJpZGFuJTJGTGFiMDNfT3Ntb3Npcy5wZGY" TargetMode="External"/><Relationship Id="rId17" Type="http://schemas.openxmlformats.org/officeDocument/2006/relationships/hyperlink" Target="http://www.sv.vt.edu/classes/MSE2034_NoteBook/MSE2034_kriz_NoteBook/diffusion/apps/body.html" TargetMode="External"/><Relationship Id="rId2" Type="http://schemas.openxmlformats.org/officeDocument/2006/relationships/hyperlink" Target="http://edtech2.boisestate.edu/pattymcginnis/592/Files/506%20Lesson%202%20Egg%20Osmosis%20Lab.pdf" TargetMode="External"/><Relationship Id="rId16" Type="http://schemas.openxmlformats.org/officeDocument/2006/relationships/hyperlink" Target="http://ezinearticles.com/?Principles-of-Osmosis-and-Diffusion-in-Dialysis-Treatment&amp;id=8173587" TargetMode="External"/><Relationship Id="rId1" Type="http://schemas.openxmlformats.org/officeDocument/2006/relationships/slideLayout" Target="../slideLayouts/slideLayout2.xml"/><Relationship Id="rId6" Type="http://schemas.openxmlformats.org/officeDocument/2006/relationships/hyperlink" Target="https://jeopardylabs.com/play/diffusion" TargetMode="External"/><Relationship Id="rId11" Type="http://schemas.openxmlformats.org/officeDocument/2006/relationships/hyperlink" Target="http://leavingbio.net/OSMOSIS%20AND%20DIFFUSION.htm" TargetMode="External"/><Relationship Id="rId5" Type="http://schemas.openxmlformats.org/officeDocument/2006/relationships/hyperlink" Target="http://www.biology4kids.com/files/cell2_activetran.html" TargetMode="External"/><Relationship Id="rId15" Type="http://schemas.openxmlformats.org/officeDocument/2006/relationships/hyperlink" Target="http://education.seattlepi.com/examples-osmosis-3608.html" TargetMode="External"/><Relationship Id="rId10" Type="http://schemas.openxmlformats.org/officeDocument/2006/relationships/hyperlink" Target="https://www.msu.edu/~mckinl29/unit3.htm" TargetMode="External"/><Relationship Id="rId4" Type="http://schemas.openxmlformats.org/officeDocument/2006/relationships/hyperlink" Target="http://www.scienceclarified.com/everyday/Real-Life-Chemistry-Vol-2/Osmosis-Real-life-applications.html" TargetMode="External"/><Relationship Id="rId9" Type="http://schemas.openxmlformats.org/officeDocument/2006/relationships/hyperlink" Target="http://www.mhhe.com/biosci/genbio/biolink/j_explorations/explorations.html" TargetMode="External"/><Relationship Id="rId14" Type="http://schemas.openxmlformats.org/officeDocument/2006/relationships/hyperlink" Target="http://www.buzzle.com/articles/osmosis-examples-of-osmosi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bslearningmedia.org/asset/tdc02_int_membraneweb"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rograms.northlandcollege.edu/biology/Biology1111/animations/transport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28600"/>
            <a:ext cx="7772400" cy="4572000"/>
          </a:xfrm>
        </p:spPr>
        <p:txBody>
          <a:bodyPr wrap="square" numCol="1" anchorCtr="0" compatLnSpc="1">
            <a:prstTxWarp prst="textNoShape">
              <a:avLst/>
            </a:prstTxWarp>
          </a:bodyPr>
          <a:lstStyle/>
          <a:p>
            <a:pPr eaLnBrk="1" hangingPunct="1"/>
            <a:r>
              <a:rPr lang="en-US" altLang="en-US" sz="3200" cap="none" dirty="0" smtClean="0"/>
              <a:t>CELL TRANSPORT</a:t>
            </a:r>
            <a:endParaRPr lang="en-US" altLang="en-US" cap="none" dirty="0" smtClean="0"/>
          </a:p>
        </p:txBody>
      </p:sp>
      <p:sp>
        <p:nvSpPr>
          <p:cNvPr id="3075" name="Rectangle 3"/>
          <p:cNvSpPr>
            <a:spLocks noGrp="1" noChangeArrowheads="1"/>
          </p:cNvSpPr>
          <p:nvPr>
            <p:ph type="subTitle" idx="1"/>
          </p:nvPr>
        </p:nvSpPr>
        <p:spPr>
          <a:xfrm>
            <a:off x="0" y="3886200"/>
            <a:ext cx="8991600" cy="1828800"/>
          </a:xfrm>
        </p:spPr>
        <p:txBody>
          <a:bodyPr rtlCol="0">
            <a:normAutofit fontScale="25000" lnSpcReduction="20000"/>
          </a:bodyPr>
          <a:lstStyle/>
          <a:p>
            <a:pPr eaLnBrk="1" fontAlgn="auto" hangingPunct="1">
              <a:defRPr/>
            </a:pPr>
            <a:r>
              <a:rPr lang="en-US" altLang="en-US" sz="6400" dirty="0" smtClean="0"/>
              <a:t>SWBAT explain cell transport theory/processes through peer teaching.</a:t>
            </a:r>
          </a:p>
          <a:p>
            <a:pPr eaLnBrk="1" fontAlgn="auto" hangingPunct="1">
              <a:defRPr/>
            </a:pPr>
            <a:r>
              <a:rPr lang="en-US" altLang="en-US" dirty="0"/>
              <a:t>	</a:t>
            </a:r>
            <a:endParaRPr lang="en-US" altLang="en-US" dirty="0" smtClean="0"/>
          </a:p>
          <a:p>
            <a:pPr eaLnBrk="1" fontAlgn="auto" hangingPunct="1">
              <a:defRPr/>
            </a:pPr>
            <a:r>
              <a:rPr lang="en-US" altLang="en-US" sz="5600" dirty="0" smtClean="0"/>
              <a:t>Evaluate information by reading and Taking notes using a Graphic Organizer.</a:t>
            </a:r>
          </a:p>
          <a:p>
            <a:pPr eaLnBrk="1" fontAlgn="auto" hangingPunct="1">
              <a:defRPr/>
            </a:pPr>
            <a:r>
              <a:rPr lang="en-US" altLang="en-US" sz="5600" dirty="0" smtClean="0"/>
              <a:t>Complete questionnaire by completing jigsaw activity.</a:t>
            </a:r>
          </a:p>
          <a:p>
            <a:pPr eaLnBrk="1" fontAlgn="auto" hangingPunct="1">
              <a:defRPr/>
            </a:pPr>
            <a:r>
              <a:rPr lang="en-US" altLang="en-US" sz="5600" dirty="0" smtClean="0"/>
              <a:t>synthesize and evaluate concepts learned by creating a concept map.</a:t>
            </a:r>
          </a:p>
          <a:p>
            <a:pPr eaLnBrk="1" fontAlgn="auto" hangingPunct="1">
              <a:defRPr/>
            </a:pPr>
            <a:r>
              <a:rPr lang="en-US" altLang="en-US" dirty="0"/>
              <a:t>	</a:t>
            </a:r>
            <a:endParaRPr lang="en-US" altLang="en-US" dirty="0" smtClean="0"/>
          </a:p>
          <a:p>
            <a:pPr eaLnBrk="1" fontAlgn="auto" hangingPunct="1">
              <a:defRPr/>
            </a:pPr>
            <a:r>
              <a:rPr lang="en-US" altLang="en-US" dirty="0"/>
              <a:t>	</a:t>
            </a:r>
            <a:endParaRPr lang="en-US" altLang="en-US" dirty="0" smtClean="0"/>
          </a:p>
          <a:p>
            <a:pPr eaLnBrk="1" fontAlgn="auto" hangingPunct="1">
              <a:defRPr/>
            </a:pPr>
            <a:endParaRPr lang="en-US" alt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09600"/>
          </a:xfrm>
        </p:spPr>
        <p:txBody>
          <a:bodyPr>
            <a:normAutofit fontScale="90000"/>
          </a:bodyPr>
          <a:lstStyle/>
          <a:p>
            <a:r>
              <a:rPr lang="en-US" dirty="0" smtClean="0"/>
              <a:t>Vocabulary for the Day</a:t>
            </a:r>
            <a:endParaRPr lang="en-US" dirty="0"/>
          </a:p>
        </p:txBody>
      </p:sp>
      <p:sp>
        <p:nvSpPr>
          <p:cNvPr id="3" name="Content Placeholder 2"/>
          <p:cNvSpPr>
            <a:spLocks noGrp="1"/>
          </p:cNvSpPr>
          <p:nvPr>
            <p:ph idx="1"/>
          </p:nvPr>
        </p:nvSpPr>
        <p:spPr>
          <a:xfrm>
            <a:off x="457200" y="838200"/>
            <a:ext cx="7620000" cy="6019800"/>
          </a:xfrm>
        </p:spPr>
        <p:txBody>
          <a:bodyPr/>
          <a:lstStyle/>
          <a:p>
            <a:r>
              <a:rPr lang="en-US" dirty="0" smtClean="0"/>
              <a:t>Active </a:t>
            </a:r>
            <a:r>
              <a:rPr lang="en-US" dirty="0"/>
              <a:t>Transport</a:t>
            </a:r>
          </a:p>
          <a:p>
            <a:r>
              <a:rPr lang="en-US" dirty="0"/>
              <a:t>Concentration</a:t>
            </a:r>
          </a:p>
          <a:p>
            <a:r>
              <a:rPr lang="en-US" dirty="0"/>
              <a:t>Concentration Gradient</a:t>
            </a:r>
          </a:p>
          <a:p>
            <a:r>
              <a:rPr lang="en-US" dirty="0"/>
              <a:t>Diffusion</a:t>
            </a:r>
          </a:p>
          <a:p>
            <a:r>
              <a:rPr lang="en-US" dirty="0"/>
              <a:t>Equilibrium</a:t>
            </a:r>
          </a:p>
          <a:p>
            <a:r>
              <a:rPr lang="en-US" dirty="0"/>
              <a:t>Homeostasis</a:t>
            </a:r>
          </a:p>
          <a:p>
            <a:r>
              <a:rPr lang="en-US" dirty="0"/>
              <a:t>Kinetic Energy</a:t>
            </a:r>
          </a:p>
          <a:p>
            <a:r>
              <a:rPr lang="en-US" dirty="0"/>
              <a:t>Osmosis</a:t>
            </a:r>
          </a:p>
          <a:p>
            <a:r>
              <a:rPr lang="en-US" dirty="0"/>
              <a:t>Passive Transport</a:t>
            </a:r>
          </a:p>
          <a:p>
            <a:r>
              <a:rPr lang="en-US" dirty="0"/>
              <a:t>Semipermeable</a:t>
            </a:r>
          </a:p>
          <a:p>
            <a:r>
              <a:rPr lang="en-US" dirty="0"/>
              <a:t>Solute</a:t>
            </a:r>
          </a:p>
          <a:p>
            <a:r>
              <a:rPr lang="en-US" dirty="0"/>
              <a:t>Solvent</a:t>
            </a:r>
          </a:p>
          <a:p>
            <a:r>
              <a:rPr lang="en-US" dirty="0"/>
              <a:t>Solution</a:t>
            </a:r>
          </a:p>
          <a:p>
            <a:endParaRPr lang="en-US" dirty="0"/>
          </a:p>
        </p:txBody>
      </p:sp>
    </p:spTree>
    <p:extLst>
      <p:ext uri="{BB962C8B-B14F-4D97-AF65-F5344CB8AC3E}">
        <p14:creationId xmlns:p14="http://schemas.microsoft.com/office/powerpoint/2010/main" val="164121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0" cy="609600"/>
          </a:xfrm>
        </p:spPr>
        <p:txBody>
          <a:bodyPr>
            <a:normAutofit fontScale="90000"/>
          </a:bodyPr>
          <a:lstStyle/>
          <a:p>
            <a:pPr>
              <a:defRPr/>
            </a:pPr>
            <a:r>
              <a:rPr lang="en-US" dirty="0" err="1" smtClean="0"/>
              <a:t>Frayer</a:t>
            </a:r>
            <a:r>
              <a:rPr lang="en-US" dirty="0" smtClean="0"/>
              <a:t> Model</a:t>
            </a:r>
            <a:endParaRPr lang="en-US" dirty="0"/>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762000"/>
            <a:ext cx="8534400" cy="5943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 descr="stick fig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115252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5" name="Group 2"/>
          <p:cNvGrpSpPr>
            <a:grpSpLocks/>
          </p:cNvGrpSpPr>
          <p:nvPr/>
        </p:nvGrpSpPr>
        <p:grpSpPr bwMode="auto">
          <a:xfrm>
            <a:off x="381000" y="1905000"/>
            <a:ext cx="8478838" cy="3976688"/>
            <a:chOff x="1158" y="1403"/>
            <a:chExt cx="8391" cy="3300"/>
          </a:xfrm>
        </p:grpSpPr>
        <p:grpSp>
          <p:nvGrpSpPr>
            <p:cNvPr id="44040" name="Group 6"/>
            <p:cNvGrpSpPr>
              <a:grpSpLocks/>
            </p:cNvGrpSpPr>
            <p:nvPr/>
          </p:nvGrpSpPr>
          <p:grpSpPr bwMode="auto">
            <a:xfrm>
              <a:off x="3179" y="1403"/>
              <a:ext cx="5348" cy="3300"/>
              <a:chOff x="3179" y="1403"/>
              <a:chExt cx="5348" cy="3300"/>
            </a:xfrm>
          </p:grpSpPr>
          <p:cxnSp>
            <p:nvCxnSpPr>
              <p:cNvPr id="44044" name="AutoShape 11"/>
              <p:cNvCxnSpPr>
                <a:cxnSpLocks noChangeShapeType="1"/>
              </p:cNvCxnSpPr>
              <p:nvPr/>
            </p:nvCxnSpPr>
            <p:spPr bwMode="auto">
              <a:xfrm>
                <a:off x="3797" y="1598"/>
                <a:ext cx="4063" cy="3105"/>
              </a:xfrm>
              <a:prstGeom prst="curvedConnector3">
                <a:avLst>
                  <a:gd name="adj1" fmla="val 57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4045" name="Oval 10"/>
              <p:cNvSpPr>
                <a:spLocks noChangeArrowheads="1"/>
              </p:cNvSpPr>
              <p:nvPr/>
            </p:nvSpPr>
            <p:spPr bwMode="auto">
              <a:xfrm>
                <a:off x="3179" y="140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44046" name="Oval 9"/>
              <p:cNvSpPr>
                <a:spLocks noChangeArrowheads="1"/>
              </p:cNvSpPr>
              <p:nvPr/>
            </p:nvSpPr>
            <p:spPr bwMode="auto">
              <a:xfrm>
                <a:off x="8178" y="4163"/>
                <a:ext cx="349" cy="330"/>
              </a:xfrm>
              <a:prstGeom prst="ellipse">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44047" name="AutoShape 8"/>
              <p:cNvCxnSpPr>
                <a:cxnSpLocks noChangeShapeType="1"/>
              </p:cNvCxnSpPr>
              <p:nvPr/>
            </p:nvCxnSpPr>
            <p:spPr bwMode="auto">
              <a:xfrm>
                <a:off x="3540" y="1733"/>
                <a:ext cx="1210" cy="54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44048" name="AutoShape 7"/>
              <p:cNvCxnSpPr>
                <a:cxnSpLocks noChangeShapeType="1"/>
              </p:cNvCxnSpPr>
              <p:nvPr/>
            </p:nvCxnSpPr>
            <p:spPr bwMode="auto">
              <a:xfrm flipH="1" flipV="1">
                <a:off x="6980" y="3623"/>
                <a:ext cx="1198" cy="630"/>
              </a:xfrm>
              <a:prstGeom prst="straightConnector1">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grpSp>
        <p:grpSp>
          <p:nvGrpSpPr>
            <p:cNvPr id="44041" name="Group 3"/>
            <p:cNvGrpSpPr>
              <a:grpSpLocks/>
            </p:cNvGrpSpPr>
            <p:nvPr/>
          </p:nvGrpSpPr>
          <p:grpSpPr bwMode="auto">
            <a:xfrm>
              <a:off x="1158" y="2099"/>
              <a:ext cx="8391" cy="2289"/>
              <a:chOff x="1158" y="2099"/>
              <a:chExt cx="8391" cy="2289"/>
            </a:xfrm>
          </p:grpSpPr>
          <p:sp>
            <p:nvSpPr>
              <p:cNvPr id="44042" name="Text Box 5"/>
              <p:cNvSpPr txBox="1">
                <a:spLocks noChangeArrowheads="1"/>
              </p:cNvSpPr>
              <p:nvPr/>
            </p:nvSpPr>
            <p:spPr bwMode="auto">
              <a:xfrm>
                <a:off x="1158" y="2813"/>
                <a:ext cx="2811" cy="1575"/>
              </a:xfrm>
              <a:prstGeom prst="rect">
                <a:avLst/>
              </a:prstGeom>
              <a:solidFill>
                <a:srgbClr val="FFFFFF"/>
              </a:solidFill>
              <a:ln w="9525">
                <a:solidFill>
                  <a:srgbClr val="FFFFFF"/>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dirty="0">
                    <a:solidFill>
                      <a:srgbClr val="FF0000"/>
                    </a:solidFill>
                    <a:latin typeface="Calibri" panose="020F0502020204030204" pitchFamily="34" charset="0"/>
                    <a:ea typeface="Times New Roman" panose="02020603050405020304" pitchFamily="18" charset="0"/>
                    <a:cs typeface="Arial" panose="020B0604020202020204" pitchFamily="34" charset="0"/>
                  </a:rPr>
                  <a:t>NO ENERGY NEEDED</a:t>
                </a:r>
                <a:r>
                  <a:rPr lang="en-US" altLang="en-US" b="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a:t>
                </a:r>
              </a:p>
              <a:p>
                <a:pPr eaLnBrk="1" hangingPunct="1">
                  <a:spcBef>
                    <a:spcPct val="0"/>
                  </a:spcBef>
                  <a:spcAft>
                    <a:spcPct val="0"/>
                  </a:spcAft>
                  <a:buFontTx/>
                  <a:buNone/>
                </a:pPr>
                <a:r>
                  <a:rPr lang="en-US" altLang="en-US" b="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Passive Transport</a:t>
                </a:r>
              </a:p>
              <a:p>
                <a:pPr marL="342900" indent="-342900" eaLnBrk="1" hangingPunct="1">
                  <a:spcBef>
                    <a:spcPct val="0"/>
                  </a:spcBef>
                  <a:spcAft>
                    <a:spcPct val="0"/>
                  </a:spcAft>
                  <a:buFont typeface="Arial" panose="020B0604020202020204" pitchFamily="34" charset="0"/>
                  <a:buChar char="•"/>
                </a:pPr>
                <a:r>
                  <a:rPr lang="en-US" altLang="en-US" b="0" dirty="0" smtClean="0">
                    <a:latin typeface="Calibri" panose="020F0502020204030204" pitchFamily="34" charset="0"/>
                    <a:ea typeface="Times New Roman" panose="02020603050405020304" pitchFamily="18" charset="0"/>
                    <a:cs typeface="Arial" panose="020B0604020202020204" pitchFamily="34" charset="0"/>
                  </a:rPr>
                  <a:t>Diffusion</a:t>
                </a:r>
                <a:endParaRPr lang="en-US" altLang="en-US" b="0" dirty="0">
                  <a:ea typeface="Times New Roman" panose="02020603050405020304" pitchFamily="18" charset="0"/>
                  <a:cs typeface="Arial" panose="020B0604020202020204" pitchFamily="34" charset="0"/>
                </a:endParaRPr>
              </a:p>
              <a:p>
                <a:pPr marL="342900" indent="-342900">
                  <a:spcBef>
                    <a:spcPct val="0"/>
                  </a:spcBef>
                  <a:spcAft>
                    <a:spcPct val="0"/>
                  </a:spcAft>
                  <a:buFont typeface="Arial" panose="020B0604020202020204" pitchFamily="34" charset="0"/>
                  <a:buChar char="•"/>
                </a:pPr>
                <a:r>
                  <a:rPr lang="en-US" altLang="en-US" b="0" dirty="0" smtClean="0">
                    <a:latin typeface="Calibri" panose="020F0502020204030204" pitchFamily="34" charset="0"/>
                    <a:ea typeface="Times New Roman" panose="02020603050405020304" pitchFamily="18" charset="0"/>
                    <a:cs typeface="Arial" panose="020B0604020202020204" pitchFamily="34" charset="0"/>
                  </a:rPr>
                  <a:t>Osmosis</a:t>
                </a:r>
                <a:endParaRPr lang="en-US" altLang="en-US" b="0" dirty="0">
                  <a:ea typeface="Times New Roman" panose="02020603050405020304" pitchFamily="18" charset="0"/>
                  <a:cs typeface="Arial" panose="020B0604020202020204" pitchFamily="34" charset="0"/>
                </a:endParaRPr>
              </a:p>
              <a:p>
                <a:pPr>
                  <a:spcBef>
                    <a:spcPct val="0"/>
                  </a:spcBef>
                  <a:spcAft>
                    <a:spcPct val="0"/>
                  </a:spcAft>
                </a:pPr>
                <a:endParaRPr lang="en-US" altLang="en-US" b="0" dirty="0">
                  <a:ea typeface="Times New Roman" panose="02020603050405020304" pitchFamily="18" charset="0"/>
                  <a:cs typeface="Arial" panose="020B0604020202020204" pitchFamily="34" charset="0"/>
                </a:endParaRPr>
              </a:p>
            </p:txBody>
          </p:sp>
          <p:sp>
            <p:nvSpPr>
              <p:cNvPr id="44043" name="Text Box 4"/>
              <p:cNvSpPr txBox="1">
                <a:spLocks noChangeArrowheads="1"/>
              </p:cNvSpPr>
              <p:nvPr/>
            </p:nvSpPr>
            <p:spPr bwMode="auto">
              <a:xfrm>
                <a:off x="6738" y="2099"/>
                <a:ext cx="2811" cy="915"/>
              </a:xfrm>
              <a:prstGeom prst="rect">
                <a:avLst/>
              </a:prstGeom>
              <a:solidFill>
                <a:srgbClr val="FFFFFF"/>
              </a:solidFill>
              <a:ln w="9525">
                <a:solidFill>
                  <a:srgbClr val="FFFFFF"/>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dirty="0">
                    <a:solidFill>
                      <a:srgbClr val="FF0000"/>
                    </a:solidFill>
                    <a:latin typeface="Calibri" panose="020F0502020204030204" pitchFamily="34" charset="0"/>
                    <a:ea typeface="Times New Roman" panose="02020603050405020304" pitchFamily="18" charset="0"/>
                    <a:cs typeface="Arial" panose="020B0604020202020204" pitchFamily="34" charset="0"/>
                  </a:rPr>
                  <a:t>ENERGY </a:t>
                </a:r>
                <a:r>
                  <a:rPr lang="en-US" altLang="en-US"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NEEDED</a:t>
                </a:r>
                <a:r>
                  <a:rPr lang="en-US" altLang="en-US" b="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altLang="en-US" b="0" dirty="0" smtClean="0">
                    <a:latin typeface="Calibri" panose="020F0502020204030204" pitchFamily="34" charset="0"/>
                    <a:ea typeface="Times New Roman" panose="02020603050405020304" pitchFamily="18" charset="0"/>
                    <a:cs typeface="Arial" panose="020B0604020202020204" pitchFamily="34" charset="0"/>
                  </a:rPr>
                  <a:t>to move from </a:t>
                </a:r>
                <a:r>
                  <a:rPr lang="en-US" altLang="en-US"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LOW to HIGH</a:t>
                </a:r>
                <a:endParaRPr lang="en-US" altLang="en-US" dirty="0">
                  <a:solidFill>
                    <a:srgbClr val="FF0000"/>
                  </a:solidFill>
                  <a:ea typeface="Times New Roman" panose="02020603050405020304" pitchFamily="18" charset="0"/>
                  <a:cs typeface="Arial" panose="020B0604020202020204" pitchFamily="34" charset="0"/>
                </a:endParaRPr>
              </a:p>
              <a:p>
                <a:pPr>
                  <a:spcBef>
                    <a:spcPct val="0"/>
                  </a:spcBef>
                  <a:spcAft>
                    <a:spcPct val="0"/>
                  </a:spcAft>
                  <a:buFontTx/>
                  <a:buNone/>
                </a:pPr>
                <a:r>
                  <a:rPr lang="en-US" altLang="en-US" b="0" dirty="0">
                    <a:solidFill>
                      <a:srgbClr val="FF0000"/>
                    </a:solidFill>
                    <a:latin typeface="Calibri" panose="020F0502020204030204" pitchFamily="34" charset="0"/>
                    <a:ea typeface="Times New Roman" panose="02020603050405020304" pitchFamily="18" charset="0"/>
                    <a:cs typeface="Arial" panose="020B0604020202020204" pitchFamily="34" charset="0"/>
                  </a:rPr>
                  <a:t>  Active </a:t>
                </a:r>
                <a:r>
                  <a:rPr lang="en-US" altLang="en-US" b="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Transport</a:t>
                </a:r>
              </a:p>
              <a:p>
                <a:pPr marL="342900" indent="-342900">
                  <a:spcBef>
                    <a:spcPct val="0"/>
                  </a:spcBef>
                  <a:spcAft>
                    <a:spcPct val="0"/>
                  </a:spcAft>
                  <a:buFont typeface="Arial" panose="020B0604020202020204" pitchFamily="34" charset="0"/>
                  <a:buChar char="•"/>
                </a:pPr>
                <a:r>
                  <a:rPr lang="en-US" altLang="en-US" sz="1600" b="0" dirty="0" smtClean="0">
                    <a:latin typeface="Calibri" panose="020F0502020204030204" pitchFamily="34" charset="0"/>
                    <a:ea typeface="Times New Roman" panose="02020603050405020304" pitchFamily="18" charset="0"/>
                    <a:cs typeface="Arial" panose="020B0604020202020204" pitchFamily="34" charset="0"/>
                  </a:rPr>
                  <a:t>Pumping CO2 from Blood Vessels</a:t>
                </a:r>
                <a:endParaRPr lang="en-US" altLang="en-US" sz="1600" b="0" dirty="0">
                  <a:ea typeface="Times New Roman" panose="02020603050405020304" pitchFamily="18" charset="0"/>
                  <a:cs typeface="Arial" panose="020B0604020202020204" pitchFamily="34" charset="0"/>
                </a:endParaRPr>
              </a:p>
            </p:txBody>
          </p:sp>
        </p:grpSp>
      </p:grpSp>
      <p:sp>
        <p:nvSpPr>
          <p:cNvPr id="44036" name="Rectangle 12"/>
          <p:cNvSpPr>
            <a:spLocks noChangeArrowheads="1"/>
          </p:cNvSpPr>
          <p:nvPr/>
        </p:nvSpPr>
        <p:spPr bwMode="auto">
          <a:xfrm>
            <a:off x="22251" y="120322"/>
            <a:ext cx="84788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3200"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Recap: Passive Vs. Active Transport</a:t>
            </a:r>
            <a:endParaRPr lang="en-US" altLang="en-US" sz="3200" b="0" dirty="0">
              <a:solidFill>
                <a:srgbClr val="FF0000"/>
              </a:solidFill>
              <a:ea typeface="Times New Roman" panose="02020603050405020304" pitchFamily="18" charset="0"/>
              <a:cs typeface="Arial" panose="020B0604020202020204" pitchFamily="34" charset="0"/>
            </a:endParaRPr>
          </a:p>
          <a:p>
            <a:pPr>
              <a:spcBef>
                <a:spcPct val="0"/>
              </a:spcBef>
              <a:spcAft>
                <a:spcPct val="0"/>
              </a:spcAft>
              <a:buFontTx/>
              <a:buNone/>
            </a:pPr>
            <a:endParaRPr lang="en-US" altLang="en-US" sz="1800" b="0" dirty="0">
              <a:ea typeface="Times New Roman" panose="02020603050405020304" pitchFamily="18" charset="0"/>
              <a:cs typeface="Arial" panose="020B0604020202020204" pitchFamily="34" charset="0"/>
            </a:endParaRPr>
          </a:p>
        </p:txBody>
      </p:sp>
      <p:sp>
        <p:nvSpPr>
          <p:cNvPr id="44037" name="Rectangle 15"/>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900" b="0">
                <a:cs typeface="Arial" panose="020B0604020202020204" pitchFamily="34" charset="0"/>
              </a:rPr>
              <a:t/>
            </a:r>
            <a:br>
              <a:rPr lang="en-US" altLang="en-US" sz="900" b="0">
                <a:cs typeface="Arial" panose="020B0604020202020204" pitchFamily="34" charset="0"/>
              </a:rPr>
            </a:br>
            <a:endParaRPr lang="en-US" altLang="en-US" sz="1800" b="0">
              <a:cs typeface="Arial" panose="020B0604020202020204" pitchFamily="34" charset="0"/>
            </a:endParaRPr>
          </a:p>
          <a:p>
            <a:pPr>
              <a:spcBef>
                <a:spcPct val="0"/>
              </a:spcBef>
              <a:spcAft>
                <a:spcPct val="0"/>
              </a:spcAft>
              <a:buFontTx/>
              <a:buNone/>
            </a:pPr>
            <a:endParaRPr lang="en-US" altLang="en-US" sz="1800" b="0">
              <a:cs typeface="Arial" panose="020B0604020202020204" pitchFamily="34" charset="0"/>
            </a:endParaRPr>
          </a:p>
        </p:txBody>
      </p:sp>
      <p:sp>
        <p:nvSpPr>
          <p:cNvPr id="44038" name="Rectangle 16"/>
          <p:cNvSpPr>
            <a:spLocks noChangeArrowheads="1"/>
          </p:cNvSpPr>
          <p:nvPr/>
        </p:nvSpPr>
        <p:spPr bwMode="auto">
          <a:xfrm>
            <a:off x="45720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endParaRPr lang="en-US" altLang="en-US" sz="1800" b="0">
              <a:cs typeface="Arial" panose="020B0604020202020204" pitchFamily="34" charset="0"/>
            </a:endParaRPr>
          </a:p>
        </p:txBody>
      </p:sp>
      <p:pic>
        <p:nvPicPr>
          <p:cNvPr id="44039" name="Picture 10" descr="stick fig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724400"/>
            <a:ext cx="115252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9" y="5072721"/>
            <a:ext cx="1968161" cy="178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 descr="http://www.stjohn.ac.th/Department/school/bio_pix/osmosi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820" y="4725727"/>
            <a:ext cx="2885769" cy="213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826" y="551209"/>
            <a:ext cx="3461125" cy="228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59" y="759360"/>
            <a:ext cx="5225960" cy="646331"/>
          </a:xfrm>
          <a:prstGeom prst="rect">
            <a:avLst/>
          </a:prstGeom>
          <a:noFill/>
        </p:spPr>
        <p:txBody>
          <a:bodyPr wrap="square" rtlCol="0">
            <a:spAutoFit/>
          </a:bodyPr>
          <a:lstStyle/>
          <a:p>
            <a:r>
              <a:rPr lang="en-US" dirty="0" smtClean="0"/>
              <a:t>Molecules move across a </a:t>
            </a:r>
            <a:r>
              <a:rPr lang="en-US" b="1" dirty="0" smtClean="0">
                <a:solidFill>
                  <a:srgbClr val="FF0000"/>
                </a:solidFill>
              </a:rPr>
              <a:t>concentration gradient </a:t>
            </a:r>
            <a:r>
              <a:rPr lang="en-US" dirty="0" smtClean="0"/>
              <a:t>to maintain </a:t>
            </a:r>
            <a:r>
              <a:rPr lang="en-US" b="1" dirty="0" smtClean="0">
                <a:solidFill>
                  <a:srgbClr val="FF0000"/>
                </a:solidFill>
              </a:rPr>
              <a:t>homeostasis</a:t>
            </a:r>
            <a:endParaRPr lang="en-US" b="1" dirty="0">
              <a:solidFill>
                <a:srgbClr val="FF0000"/>
              </a:solidFill>
            </a:endParaRPr>
          </a:p>
        </p:txBody>
      </p:sp>
      <p:pic>
        <p:nvPicPr>
          <p:cNvPr id="3" name="Picture 2"/>
          <p:cNvPicPr>
            <a:picLocks noChangeAspect="1"/>
          </p:cNvPicPr>
          <p:nvPr/>
        </p:nvPicPr>
        <p:blipFill>
          <a:blip r:embed="rId6"/>
          <a:stretch>
            <a:fillRect/>
          </a:stretch>
        </p:blipFill>
        <p:spPr>
          <a:xfrm>
            <a:off x="7474488" y="3990521"/>
            <a:ext cx="1460080" cy="810079"/>
          </a:xfrm>
          <a:prstGeom prst="rect">
            <a:avLst/>
          </a:prstGeom>
        </p:spPr>
      </p:pic>
    </p:spTree>
    <p:extLst>
      <p:ext uri="{BB962C8B-B14F-4D97-AF65-F5344CB8AC3E}">
        <p14:creationId xmlns:p14="http://schemas.microsoft.com/office/powerpoint/2010/main" val="765449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 y="152400"/>
            <a:ext cx="8839200" cy="685800"/>
          </a:xfrm>
        </p:spPr>
        <p:txBody>
          <a:bodyPr>
            <a:normAutofit fontScale="90000"/>
          </a:bodyPr>
          <a:lstStyle/>
          <a:p>
            <a:pPr>
              <a:defRPr/>
            </a:pPr>
            <a:r>
              <a:rPr lang="en-US" dirty="0" smtClean="0"/>
              <a:t>Concept mapping: Cell Transport </a:t>
            </a:r>
            <a:endParaRPr lang="en-US" dirty="0"/>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066800"/>
            <a:ext cx="8610600" cy="5638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533400"/>
          </a:xfrm>
        </p:spPr>
        <p:txBody>
          <a:bodyPr>
            <a:normAutofit fontScale="90000"/>
          </a:bodyPr>
          <a:lstStyle/>
          <a:p>
            <a:pPr>
              <a:defRPr/>
            </a:pPr>
            <a:r>
              <a:rPr lang="en-US" dirty="0" smtClean="0"/>
              <a:t>Extension</a:t>
            </a:r>
            <a:endParaRPr lang="en-US" dirty="0"/>
          </a:p>
        </p:txBody>
      </p:sp>
      <p:sp>
        <p:nvSpPr>
          <p:cNvPr id="13315" name="Content Placeholder 2"/>
          <p:cNvSpPr>
            <a:spLocks noGrp="1"/>
          </p:cNvSpPr>
          <p:nvPr>
            <p:ph idx="1"/>
          </p:nvPr>
        </p:nvSpPr>
        <p:spPr>
          <a:xfrm>
            <a:off x="457200" y="914400"/>
            <a:ext cx="7620000" cy="5211763"/>
          </a:xfrm>
        </p:spPr>
        <p:txBody>
          <a:bodyPr/>
          <a:lstStyle/>
          <a:p>
            <a:pPr marL="342900" indent="-342900">
              <a:buFont typeface="Arial" panose="020B0604020202020204" pitchFamily="34" charset="0"/>
              <a:buChar char="•"/>
              <a:defRPr/>
            </a:pPr>
            <a:r>
              <a:rPr lang="en-US" dirty="0" smtClean="0"/>
              <a:t>The </a:t>
            </a:r>
            <a:r>
              <a:rPr lang="en-US" u="sng" dirty="0"/>
              <a:t>			</a:t>
            </a:r>
            <a:r>
              <a:rPr lang="en-US" dirty="0"/>
              <a:t>forms a boundary of most cells and </a:t>
            </a:r>
            <a:r>
              <a:rPr lang="en-US" dirty="0">
                <a:solidFill>
                  <a:srgbClr val="FF0000"/>
                </a:solidFill>
              </a:rPr>
              <a:t>regulates what enters and exits the cell. </a:t>
            </a:r>
          </a:p>
          <a:p>
            <a:pPr marL="342900" indent="-342900">
              <a:buFont typeface="Arial" panose="020B0604020202020204" pitchFamily="34" charset="0"/>
              <a:buChar char="•"/>
              <a:defRPr/>
            </a:pPr>
            <a:r>
              <a:rPr lang="en-US" dirty="0"/>
              <a:t>The cell membrane is described as </a:t>
            </a:r>
            <a:r>
              <a:rPr lang="en-US" u="sng" dirty="0"/>
              <a:t>		</a:t>
            </a:r>
            <a:r>
              <a:rPr lang="en-US" dirty="0"/>
              <a:t>because specific molecules are allowed to cross the cell membrane while others are not.  It is made of a phospholipid bilayer that makes it semi-permeable.  </a:t>
            </a:r>
          </a:p>
          <a:p>
            <a:pPr marL="342900" lvl="1" indent="-342900">
              <a:spcAft>
                <a:spcPts val="600"/>
              </a:spcAft>
              <a:buClrTx/>
              <a:defRPr/>
            </a:pPr>
            <a:r>
              <a:rPr lang="en-US" b="1" dirty="0"/>
              <a:t>In this way, the cell membrane helps to maintain </a:t>
            </a:r>
            <a:r>
              <a:rPr lang="en-US" b="1" u="sng" dirty="0"/>
              <a:t>			</a:t>
            </a:r>
            <a:r>
              <a:rPr lang="en-US" b="1" dirty="0"/>
              <a:t>This way cells maintain internal conditions like chemical concentrations despite changes to their environment. </a:t>
            </a:r>
            <a:r>
              <a:rPr lang="en-US" b="1" dirty="0">
                <a:solidFill>
                  <a:srgbClr val="FF0000"/>
                </a:solidFill>
              </a:rPr>
              <a:t>Cells must maintain </a:t>
            </a:r>
            <a:r>
              <a:rPr lang="en-US" b="1" u="sng" dirty="0">
                <a:solidFill>
                  <a:srgbClr val="FF0000"/>
                </a:solidFill>
              </a:rPr>
              <a:t>		 </a:t>
            </a:r>
            <a:r>
              <a:rPr lang="en-US" b="1" dirty="0">
                <a:solidFill>
                  <a:srgbClr val="FF0000"/>
                </a:solidFill>
              </a:rPr>
              <a:t>for survival. </a:t>
            </a:r>
          </a:p>
          <a:p>
            <a:endParaRPr lang="en-US" altLang="en-US" dirty="0" smtClean="0"/>
          </a:p>
          <a:p>
            <a:r>
              <a:rPr lang="en-US" altLang="en-US" dirty="0" smtClean="0"/>
              <a:t>Cell </a:t>
            </a:r>
            <a:r>
              <a:rPr lang="en-US" altLang="en-US" dirty="0"/>
              <a:t>Transport App – Game </a:t>
            </a:r>
            <a:endParaRPr lang="en-US" altLang="en-US" dirty="0">
              <a:hlinkClick r:id="rId2"/>
            </a:endParaRPr>
          </a:p>
          <a:p>
            <a:r>
              <a:rPr lang="en-US" altLang="en-US" dirty="0" smtClean="0">
                <a:hlinkClick r:id="rId2"/>
              </a:rPr>
              <a:t>http://sciencenetlinks.com/tools/cell-defense-plasma-membrane-app/</a:t>
            </a:r>
            <a:endParaRPr lang="en-US" altLang="en-US" dirty="0" smtClean="0"/>
          </a:p>
          <a:p>
            <a:endParaRPr lang="en-US" alt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2000"/>
          </a:xfrm>
        </p:spPr>
        <p:txBody>
          <a:bodyPr/>
          <a:lstStyle/>
          <a:p>
            <a:pPr>
              <a:defRPr/>
            </a:pPr>
            <a:r>
              <a:rPr lang="en-US" sz="4400" dirty="0" smtClean="0"/>
              <a:t>Diffusion/Osmosis Investigation</a:t>
            </a:r>
            <a:endParaRPr lang="en-US" sz="4400" dirty="0"/>
          </a:p>
        </p:txBody>
      </p:sp>
      <p:sp>
        <p:nvSpPr>
          <p:cNvPr id="11267" name="Rectangle 3"/>
          <p:cNvSpPr>
            <a:spLocks noGrp="1" noChangeArrowheads="1"/>
          </p:cNvSpPr>
          <p:nvPr>
            <p:ph type="subTitle" idx="1"/>
          </p:nvPr>
        </p:nvSpPr>
        <p:spPr>
          <a:xfrm>
            <a:off x="228600" y="3581400"/>
            <a:ext cx="8839200" cy="2286000"/>
          </a:xfrm>
        </p:spPr>
        <p:txBody>
          <a:bodyPr/>
          <a:lstStyle/>
          <a:p>
            <a:pPr eaLnBrk="1" hangingPunct="1"/>
            <a:r>
              <a:rPr lang="en-US" altLang="en-US" sz="1600" cap="none" dirty="0" smtClean="0"/>
              <a:t>SWBAT INVESTIGATE DIFFUSION/ OSMOSIS BY FOLLOWING THE SCINTIFIC METHOD AND BY COMPARING &amp; CONTRASTING OSMOSIS &amp; DIFFUSION.</a:t>
            </a:r>
          </a:p>
          <a:p>
            <a:pPr eaLnBrk="1" hangingPunct="1"/>
            <a:r>
              <a:rPr lang="en-US" altLang="en-US" cap="none" dirty="0"/>
              <a:t>	</a:t>
            </a:r>
            <a:r>
              <a:rPr lang="en-US" altLang="en-US" sz="1400" cap="none" dirty="0" smtClean="0"/>
              <a:t>CREATE A HYPOTHESIS  </a:t>
            </a:r>
          </a:p>
          <a:p>
            <a:pPr eaLnBrk="1" hangingPunct="1"/>
            <a:r>
              <a:rPr lang="en-US" altLang="en-US" sz="1400" cap="none" dirty="0"/>
              <a:t>	</a:t>
            </a:r>
            <a:r>
              <a:rPr lang="en-US" altLang="en-US" sz="1400" cap="none" dirty="0" smtClean="0"/>
              <a:t>CONDUCTING THE EXPERIMENT </a:t>
            </a:r>
          </a:p>
          <a:p>
            <a:pPr eaLnBrk="1" hangingPunct="1"/>
            <a:r>
              <a:rPr lang="en-US" altLang="en-US" sz="1400" cap="none" dirty="0"/>
              <a:t>	</a:t>
            </a:r>
            <a:r>
              <a:rPr lang="en-US" altLang="en-US" sz="1400" cap="none" dirty="0" smtClean="0"/>
              <a:t>COLLECT AND ANALYZE THE DATA</a:t>
            </a:r>
            <a:r>
              <a:rPr lang="en-US" altLang="en-US" sz="1400" cap="none" dirty="0"/>
              <a:t> </a:t>
            </a:r>
            <a:r>
              <a:rPr lang="en-US" altLang="en-US" sz="1400" cap="none" dirty="0" smtClean="0"/>
              <a:t>(Post Lab Analysis Worksheet)</a:t>
            </a:r>
          </a:p>
          <a:p>
            <a:pPr eaLnBrk="1" hangingPunct="1">
              <a:buFont typeface="Arial" panose="020B0604020202020204" pitchFamily="34" charset="0"/>
              <a:buChar char="•"/>
            </a:pPr>
            <a:endParaRPr lang="en-US" altLang="en-US" cap="none"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763000" cy="838200"/>
          </a:xfrm>
        </p:spPr>
        <p:txBody>
          <a:bodyPr>
            <a:normAutofit fontScale="90000"/>
          </a:bodyPr>
          <a:lstStyle/>
          <a:p>
            <a:pPr>
              <a:defRPr/>
            </a:pPr>
            <a:r>
              <a:rPr lang="en-US" dirty="0" smtClean="0"/>
              <a:t>Do Now: Predict/Clarify/Question/Answer</a:t>
            </a:r>
            <a:endParaRPr lang="en-US" dirty="0"/>
          </a:p>
        </p:txBody>
      </p:sp>
      <p:sp>
        <p:nvSpPr>
          <p:cNvPr id="15363" name="Content Placeholder 2"/>
          <p:cNvSpPr>
            <a:spLocks noGrp="1"/>
          </p:cNvSpPr>
          <p:nvPr>
            <p:ph idx="1"/>
          </p:nvPr>
        </p:nvSpPr>
        <p:spPr>
          <a:xfrm>
            <a:off x="228600" y="990600"/>
            <a:ext cx="8534400" cy="5791200"/>
          </a:xfrm>
        </p:spPr>
        <p:txBody>
          <a:bodyPr/>
          <a:lstStyle/>
          <a:p>
            <a:r>
              <a:rPr lang="en-US" altLang="en-US" dirty="0" smtClean="0"/>
              <a:t>#29.</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i="1" dirty="0" smtClean="0"/>
          </a:p>
          <a:p>
            <a:endParaRPr lang="en-US" altLang="en-US" i="1" dirty="0" smtClean="0"/>
          </a:p>
          <a:p>
            <a:r>
              <a:rPr lang="en-US" altLang="en-US" sz="1400" dirty="0" smtClean="0"/>
              <a:t>The actions of cells </a:t>
            </a:r>
            <a:r>
              <a:rPr lang="en-US" altLang="en-US" sz="1400" i="1" dirty="0" smtClean="0"/>
              <a:t>X </a:t>
            </a:r>
            <a:r>
              <a:rPr lang="en-US" altLang="en-US" sz="1400" dirty="0" smtClean="0"/>
              <a:t>and </a:t>
            </a:r>
            <a:r>
              <a:rPr lang="en-US" altLang="en-US" sz="1400" i="1" dirty="0" smtClean="0"/>
              <a:t>Y </a:t>
            </a:r>
            <a:r>
              <a:rPr lang="en-US" altLang="en-US" sz="1400" dirty="0" smtClean="0"/>
              <a:t>help the plant to</a:t>
            </a:r>
          </a:p>
          <a:p>
            <a:r>
              <a:rPr lang="en-US" altLang="en-US" sz="1400" b="0" dirty="0" smtClean="0"/>
              <a:t>(1) maintain homeostasis by controlling water loss</a:t>
            </a:r>
          </a:p>
          <a:p>
            <a:r>
              <a:rPr lang="en-US" altLang="en-US" sz="1400" b="0" dirty="0" smtClean="0"/>
              <a:t>(2) store excess heat during the day and remove the heat at night</a:t>
            </a:r>
          </a:p>
          <a:p>
            <a:r>
              <a:rPr lang="en-US" altLang="en-US" sz="1400" b="0" dirty="0" smtClean="0"/>
              <a:t>(3) absorb light energy necessary for cellular respiration</a:t>
            </a:r>
          </a:p>
          <a:p>
            <a:r>
              <a:rPr lang="en-US" altLang="en-US" sz="1400" b="0" dirty="0" smtClean="0"/>
              <a:t>(4) detect changes in the biotic factors present in the environment</a:t>
            </a:r>
          </a:p>
          <a:p>
            <a:r>
              <a:rPr lang="en-US" altLang="en-US" sz="1400" b="0" i="1" dirty="0" smtClean="0"/>
              <a:t>						</a:t>
            </a:r>
            <a:r>
              <a:rPr lang="en-US" altLang="en-US" sz="600" b="0" i="1" dirty="0" smtClean="0">
                <a:hlinkClick r:id="rId2"/>
              </a:rPr>
              <a:t>http://nysedregents.org/LivingEnvironment/113/lenv12013-exam.pdf</a:t>
            </a:r>
            <a:endParaRPr lang="en-US" altLang="en-US" sz="600" b="0" i="1" dirty="0" smtClean="0"/>
          </a:p>
          <a:p>
            <a:endParaRPr lang="en-US" altLang="en-US" sz="1400"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447801"/>
            <a:ext cx="796131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762000"/>
          </a:xfrm>
        </p:spPr>
        <p:txBody>
          <a:bodyPr>
            <a:noAutofit/>
          </a:bodyPr>
          <a:lstStyle/>
          <a:p>
            <a:pPr>
              <a:defRPr/>
            </a:pPr>
            <a:r>
              <a:rPr lang="en-US" sz="2800" dirty="0" smtClean="0"/>
              <a:t>Experiment: Diffusion across a semipermeable membrane</a:t>
            </a:r>
            <a:endParaRPr lang="en-US" sz="2800" dirty="0"/>
          </a:p>
        </p:txBody>
      </p:sp>
      <p:sp>
        <p:nvSpPr>
          <p:cNvPr id="3" name="Content Placeholder 2"/>
          <p:cNvSpPr>
            <a:spLocks noGrp="1"/>
          </p:cNvSpPr>
          <p:nvPr>
            <p:ph idx="1"/>
          </p:nvPr>
        </p:nvSpPr>
        <p:spPr>
          <a:xfrm>
            <a:off x="190500" y="941388"/>
            <a:ext cx="8839200" cy="5757862"/>
          </a:xfrm>
        </p:spPr>
        <p:txBody>
          <a:bodyPr/>
          <a:lstStyle/>
          <a:p>
            <a:pPr algn="ctr"/>
            <a:r>
              <a:rPr lang="en-US" dirty="0" smtClean="0">
                <a:solidFill>
                  <a:srgbClr val="FF0000"/>
                </a:solidFill>
              </a:rPr>
              <a:t>What is in the Bag? ( Scientific Method)</a:t>
            </a:r>
          </a:p>
          <a:p>
            <a:r>
              <a:rPr lang="en-US" dirty="0" smtClean="0">
                <a:solidFill>
                  <a:srgbClr val="FF0000"/>
                </a:solidFill>
              </a:rPr>
              <a:t>Q: </a:t>
            </a:r>
            <a:r>
              <a:rPr lang="en-US" dirty="0" smtClean="0"/>
              <a:t>What would happen if I put starch solution in a plastic bag (cell) and place it in a beaker with room temperature water mixed with iodine?</a:t>
            </a:r>
            <a:endParaRPr lang="en-US" dirty="0" smtClean="0">
              <a:solidFill>
                <a:srgbClr val="FF0000"/>
              </a:solidFill>
            </a:endParaRPr>
          </a:p>
          <a:p>
            <a:r>
              <a:rPr lang="en-US" dirty="0" smtClean="0">
                <a:solidFill>
                  <a:srgbClr val="FF0000"/>
                </a:solidFill>
              </a:rPr>
              <a:t>Hypothesis:</a:t>
            </a:r>
          </a:p>
          <a:p>
            <a:endParaRPr lang="en-US" dirty="0" smtClean="0">
              <a:solidFill>
                <a:srgbClr val="FF0000"/>
              </a:solidFill>
            </a:endParaRPr>
          </a:p>
          <a:p>
            <a:r>
              <a:rPr lang="en-US" dirty="0" smtClean="0">
                <a:solidFill>
                  <a:srgbClr val="FF0000"/>
                </a:solidFill>
              </a:rPr>
              <a:t>Procedure: </a:t>
            </a:r>
          </a:p>
          <a:p>
            <a:pPr>
              <a:buFont typeface="Arial" panose="020B0604020202020204" pitchFamily="34" charset="0"/>
              <a:buChar char="•"/>
            </a:pPr>
            <a:r>
              <a:rPr lang="en-US" dirty="0" smtClean="0"/>
              <a:t>Fill a plastic baggies with a teaspoon of corn starch and a half a cup of water. Tie the bag. </a:t>
            </a:r>
          </a:p>
          <a:p>
            <a:pPr>
              <a:buFont typeface="Arial" panose="020B0604020202020204" pitchFamily="34" charset="0"/>
              <a:buChar char="•"/>
            </a:pPr>
            <a:r>
              <a:rPr lang="en-US" dirty="0" smtClean="0"/>
              <a:t>Fill a beaker halfway with regular water and add 10 drops of iodine. </a:t>
            </a:r>
          </a:p>
          <a:p>
            <a:pPr>
              <a:buFont typeface="Arial" panose="020B0604020202020204" pitchFamily="34" charset="0"/>
              <a:buChar char="•"/>
            </a:pPr>
            <a:r>
              <a:rPr lang="en-US" dirty="0" smtClean="0"/>
              <a:t>Place the baggie in the beaker so that the cornstarch mixture is submerged in the iodine water mixture. </a:t>
            </a:r>
          </a:p>
          <a:p>
            <a:pPr>
              <a:buFont typeface="Arial" panose="020B0604020202020204" pitchFamily="34" charset="0"/>
              <a:buChar char="•"/>
            </a:pPr>
            <a:r>
              <a:rPr lang="en-US" dirty="0" smtClean="0"/>
              <a:t>Wait fifteen minutes and record your observations in the data table </a:t>
            </a:r>
          </a:p>
          <a:p>
            <a:pPr>
              <a:buFont typeface="Arial" panose="020B0604020202020204" pitchFamily="34" charset="0"/>
              <a:buChar char="•"/>
            </a:pPr>
            <a:r>
              <a:rPr lang="en-US" dirty="0" smtClean="0"/>
              <a:t>While you are waiting, answer the questions</a:t>
            </a:r>
            <a:r>
              <a:rPr lang="en-US" dirty="0"/>
              <a:t> </a:t>
            </a:r>
            <a:r>
              <a:rPr lang="en-US" dirty="0" smtClean="0"/>
              <a:t>– </a:t>
            </a:r>
            <a:r>
              <a:rPr lang="en-US" dirty="0" smtClean="0">
                <a:solidFill>
                  <a:srgbClr val="FF0000"/>
                </a:solidFill>
              </a:rPr>
              <a:t>Pre Lab Worksheet</a:t>
            </a:r>
          </a:p>
          <a:p>
            <a:pPr>
              <a:buFont typeface="Arial" panose="020B0604020202020204" pitchFamily="34" charset="0"/>
              <a:buChar char="•"/>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85800"/>
          </a:xfrm>
        </p:spPr>
        <p:txBody>
          <a:bodyPr wrap="square" numCol="1" anchorCtr="0" compatLnSpc="1">
            <a:prstTxWarp prst="textNoShape">
              <a:avLst/>
            </a:prstTxWarp>
          </a:bodyPr>
          <a:lstStyle/>
          <a:p>
            <a:r>
              <a:rPr lang="en-US" sz="3200" cap="none" smtClean="0"/>
              <a:t>WHAT IS IN THE BAG? CONT’D…</a:t>
            </a:r>
          </a:p>
        </p:txBody>
      </p:sp>
      <p:sp>
        <p:nvSpPr>
          <p:cNvPr id="17411" name="Content Placeholder 2"/>
          <p:cNvSpPr>
            <a:spLocks noGrp="1"/>
          </p:cNvSpPr>
          <p:nvPr>
            <p:ph idx="1"/>
          </p:nvPr>
        </p:nvSpPr>
        <p:spPr>
          <a:xfrm>
            <a:off x="457200" y="838200"/>
            <a:ext cx="7620000" cy="5287963"/>
          </a:xfrm>
        </p:spPr>
        <p:txBody>
          <a:bodyPr/>
          <a:lstStyle/>
          <a:p>
            <a:r>
              <a:rPr lang="en-US" altLang="en-US" smtClean="0">
                <a:solidFill>
                  <a:srgbClr val="FF0000"/>
                </a:solidFill>
              </a:rPr>
              <a:t>Data Collection:</a:t>
            </a:r>
          </a:p>
          <a:p>
            <a:endParaRPr lang="en-US" altLang="en-US" smtClean="0">
              <a:solidFill>
                <a:srgbClr val="FF0000"/>
              </a:solidFill>
            </a:endParaRPr>
          </a:p>
          <a:p>
            <a:r>
              <a:rPr lang="en-US" altLang="en-US" smtClean="0">
                <a:solidFill>
                  <a:srgbClr val="FF0000"/>
                </a:solidFill>
              </a:rPr>
              <a:t>Data Analysis:</a:t>
            </a:r>
          </a:p>
          <a:p>
            <a:endParaRPr lang="en-US" altLang="en-US" smtClean="0">
              <a:solidFill>
                <a:srgbClr val="FF0000"/>
              </a:solidFill>
            </a:endParaRPr>
          </a:p>
          <a:p>
            <a:r>
              <a:rPr lang="en-US" altLang="en-US" smtClean="0">
                <a:solidFill>
                  <a:srgbClr val="FF0000"/>
                </a:solidFill>
              </a:rPr>
              <a:t>Accept/Reject Hypothesis:</a:t>
            </a:r>
          </a:p>
          <a:p>
            <a:endParaRPr lang="en-US" altLang="en-US" smtClean="0">
              <a:solidFill>
                <a:srgbClr val="FF0000"/>
              </a:solidFill>
            </a:endParaRPr>
          </a:p>
          <a:p>
            <a:r>
              <a:rPr lang="en-US" altLang="en-US" smtClean="0">
                <a:solidFill>
                  <a:srgbClr val="FF0000"/>
                </a:solidFill>
              </a:rPr>
              <a:t>Post Lab Analysis:</a:t>
            </a:r>
          </a:p>
          <a:p>
            <a:endParaRPr lang="en-US" altLang="en-US" smtClean="0">
              <a:solidFill>
                <a:srgbClr val="FF0000"/>
              </a:solidFill>
            </a:endParaRPr>
          </a:p>
          <a:p>
            <a:endParaRPr lang="en-US" altLang="en-US" u="sng" smtClean="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20"/>
            <a:ext cx="8686800" cy="685800"/>
          </a:xfrm>
        </p:spPr>
        <p:txBody>
          <a:bodyPr>
            <a:noAutofit/>
          </a:bodyPr>
          <a:lstStyle/>
          <a:p>
            <a:pPr>
              <a:defRPr/>
            </a:pPr>
            <a:r>
              <a:rPr lang="en-US" sz="2800" dirty="0" smtClean="0"/>
              <a:t>Explaining Observations  around us</a:t>
            </a:r>
            <a:endParaRPr lang="en-US" sz="2800" dirty="0"/>
          </a:p>
        </p:txBody>
      </p:sp>
      <p:graphicFrame>
        <p:nvGraphicFramePr>
          <p:cNvPr id="3" name="Content Placeholder 2"/>
          <p:cNvGraphicFramePr>
            <a:graphicFrameLocks noGrp="1"/>
          </p:cNvGraphicFramePr>
          <p:nvPr>
            <p:ph idx="1"/>
          </p:nvPr>
        </p:nvGraphicFramePr>
        <p:xfrm>
          <a:off x="0" y="709613"/>
          <a:ext cx="8763000" cy="6409076"/>
        </p:xfrm>
        <a:graphic>
          <a:graphicData uri="http://schemas.openxmlformats.org/drawingml/2006/table">
            <a:tbl>
              <a:tblPr/>
              <a:tblGrid>
                <a:gridCol w="4868863">
                  <a:extLst>
                    <a:ext uri="{9D8B030D-6E8A-4147-A177-3AD203B41FA5}">
                      <a16:colId xmlns:a16="http://schemas.microsoft.com/office/drawing/2014/main" xmlns="" val="2904772466"/>
                    </a:ext>
                  </a:extLst>
                </a:gridCol>
                <a:gridCol w="3894137">
                  <a:extLst>
                    <a:ext uri="{9D8B030D-6E8A-4147-A177-3AD203B41FA5}">
                      <a16:colId xmlns:a16="http://schemas.microsoft.com/office/drawing/2014/main" xmlns="" val="3086225967"/>
                    </a:ext>
                  </a:extLst>
                </a:gridCol>
              </a:tblGrid>
              <a:tr h="577850">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rPr>
                        <a:t>Observations you make in your daily life:</a:t>
                      </a:r>
                    </a:p>
                  </a:txBody>
                  <a:tcPr marL="70506" marR="70506" marT="35253" marB="352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anose="020B0604020202020204" pitchFamily="34" charset="0"/>
                        </a:rPr>
                        <a:t>Explanations for the patterns:</a:t>
                      </a:r>
                    </a:p>
                  </a:txBody>
                  <a:tcPr marL="70506" marR="70506" marT="35253" marB="352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905374884"/>
                  </a:ext>
                </a:extLst>
              </a:tr>
              <a:tr h="5830888">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When perfume is sprayed in one room you can smell it from another room in a few minutes.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Grocery stores have vegetable misters to keep the vegetables crisp.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Plants wilt when it is dry and stiffen when it is wet.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Salt is sometimes used to preserve meat.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If you sprinkle sugar on a bowl of fresh strawberries they will be covered in juice a few minutes later.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Some types of frogs and sharks can live in saltwater.</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When you are stranded on an island you should not drink sea water.</a:t>
                      </a:r>
                    </a:p>
                  </a:txBody>
                  <a:tcPr marL="70506" marR="70506" marT="35253" marB="352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anose="020B0604020202020204" pitchFamily="34" charset="0"/>
                      </a:endParaRPr>
                    </a:p>
                  </a:txBody>
                  <a:tcPr marL="70506" marR="70506" marT="35253" marB="3525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20179585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533400"/>
            <a:ext cx="8991600" cy="609600"/>
          </a:xfrm>
        </p:spPr>
        <p:txBody>
          <a:bodyPr>
            <a:normAutofit fontScale="90000"/>
          </a:bodyPr>
          <a:lstStyle/>
          <a:p>
            <a:pPr>
              <a:defRPr/>
            </a:pPr>
            <a:r>
              <a:rPr lang="en-US" dirty="0" smtClean="0"/>
              <a:t>Do Now: </a:t>
            </a:r>
            <a:r>
              <a:rPr lang="en-US" dirty="0" err="1" smtClean="0"/>
              <a:t>PrEDICT</a:t>
            </a:r>
            <a:r>
              <a:rPr lang="en-US" dirty="0" smtClean="0"/>
              <a:t>/Clarify/Question/Answer</a:t>
            </a:r>
            <a:endParaRPr lang="en-US" dirty="0"/>
          </a:p>
        </p:txBody>
      </p:sp>
      <p:sp>
        <p:nvSpPr>
          <p:cNvPr id="5123" name="Content Placeholder 2"/>
          <p:cNvSpPr>
            <a:spLocks noGrp="1"/>
          </p:cNvSpPr>
          <p:nvPr>
            <p:ph idx="1"/>
          </p:nvPr>
        </p:nvSpPr>
        <p:spPr>
          <a:xfrm>
            <a:off x="457200" y="1143000"/>
            <a:ext cx="7620000" cy="4983163"/>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							</a:t>
            </a:r>
            <a:r>
              <a:rPr lang="en-US" altLang="en-US" sz="1200" smtClean="0"/>
              <a:t>January 2013</a:t>
            </a:r>
          </a:p>
          <a:p>
            <a:r>
              <a:rPr lang="en-US" altLang="en-US" sz="800" smtClean="0"/>
              <a:t>							</a:t>
            </a:r>
            <a:r>
              <a:rPr lang="en-US" altLang="en-US" sz="600" smtClean="0"/>
              <a:t>1</a:t>
            </a:r>
          </a:p>
        </p:txBody>
      </p:sp>
      <p:pic>
        <p:nvPicPr>
          <p:cNvPr id="512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01763"/>
            <a:ext cx="5562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6858000" cy="609600"/>
          </a:xfrm>
        </p:spPr>
        <p:txBody>
          <a:bodyPr>
            <a:normAutofit fontScale="90000"/>
          </a:bodyPr>
          <a:lstStyle/>
          <a:p>
            <a:pPr>
              <a:defRPr/>
            </a:pPr>
            <a:r>
              <a:rPr lang="en-US" dirty="0" smtClean="0"/>
              <a:t>Diffusion &amp; Osmosis</a:t>
            </a:r>
            <a:endParaRPr lang="en-US" dirty="0"/>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458200" cy="5715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838200"/>
          </a:xfrm>
        </p:spPr>
        <p:txBody>
          <a:bodyPr/>
          <a:lstStyle/>
          <a:p>
            <a:pPr>
              <a:defRPr/>
            </a:pPr>
            <a:r>
              <a:rPr lang="en-US" dirty="0" smtClean="0"/>
              <a:t>Review</a:t>
            </a:r>
            <a:endParaRPr lang="en-US" dirty="0"/>
          </a:p>
        </p:txBody>
      </p:sp>
      <p:sp>
        <p:nvSpPr>
          <p:cNvPr id="19459" name="Content Placeholder 2"/>
          <p:cNvSpPr>
            <a:spLocks noGrp="1"/>
          </p:cNvSpPr>
          <p:nvPr>
            <p:ph idx="1"/>
          </p:nvPr>
        </p:nvSpPr>
        <p:spPr>
          <a:xfrm>
            <a:off x="457200" y="990600"/>
            <a:ext cx="7620000" cy="5135563"/>
          </a:xfrm>
        </p:spPr>
        <p:txBody>
          <a:bodyPr/>
          <a:lstStyle/>
          <a:p>
            <a:endParaRPr lang="en-US" altLang="en-US" smtClean="0"/>
          </a:p>
          <a:p>
            <a:r>
              <a:rPr lang="en-US" altLang="en-US" smtClean="0">
                <a:hlinkClick r:id="rId2"/>
              </a:rPr>
              <a:t>https://jeopardylabs.com/play/diffusion</a:t>
            </a:r>
            <a:endParaRPr lang="en-US" altLang="en-US" smtClean="0"/>
          </a:p>
          <a:p>
            <a:endParaRPr lang="en-US"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2362200"/>
          </a:xfrm>
        </p:spPr>
        <p:txBody>
          <a:bodyPr/>
          <a:lstStyle/>
          <a:p>
            <a:pPr>
              <a:defRPr/>
            </a:pPr>
            <a:r>
              <a:rPr lang="en-US" sz="3600" dirty="0" smtClean="0"/>
              <a:t>Diffusion/Osmosis  Applications in Real Life</a:t>
            </a:r>
            <a:endParaRPr lang="en-US" sz="3600" dirty="0"/>
          </a:p>
        </p:txBody>
      </p:sp>
      <p:sp>
        <p:nvSpPr>
          <p:cNvPr id="3" name="Subtitle 2"/>
          <p:cNvSpPr>
            <a:spLocks noGrp="1"/>
          </p:cNvSpPr>
          <p:nvPr>
            <p:ph type="subTitle" idx="1"/>
          </p:nvPr>
        </p:nvSpPr>
        <p:spPr>
          <a:xfrm>
            <a:off x="228600" y="2590800"/>
            <a:ext cx="8534400" cy="2209800"/>
          </a:xfrm>
        </p:spPr>
        <p:txBody>
          <a:bodyPr/>
          <a:lstStyle/>
          <a:p>
            <a:pPr>
              <a:defRPr/>
            </a:pPr>
            <a:r>
              <a:rPr lang="en-US" sz="1600" dirty="0" smtClean="0"/>
              <a:t>SWBAT explain the applications of diffusion and osmosis on our life by performing a </a:t>
            </a:r>
            <a:r>
              <a:rPr lang="en-US" sz="1600" dirty="0" err="1" smtClean="0"/>
              <a:t>webquest</a:t>
            </a:r>
            <a:r>
              <a:rPr lang="en-US" sz="1600" dirty="0" smtClean="0"/>
              <a:t> and presenting their findings.</a:t>
            </a:r>
          </a:p>
          <a:p>
            <a:pPr>
              <a:defRPr/>
            </a:pPr>
            <a:r>
              <a:rPr lang="en-US" sz="1400" dirty="0"/>
              <a:t>	</a:t>
            </a:r>
            <a:endParaRPr lang="en-US" sz="1400" dirty="0" smtClean="0"/>
          </a:p>
          <a:p>
            <a:pPr>
              <a:defRPr/>
            </a:pPr>
            <a:r>
              <a:rPr lang="en-US" sz="1400" dirty="0"/>
              <a:t>	</a:t>
            </a:r>
            <a:r>
              <a:rPr lang="en-US" sz="1400" dirty="0" smtClean="0"/>
              <a:t>Evaluate scenarios given</a:t>
            </a:r>
          </a:p>
          <a:p>
            <a:pPr>
              <a:defRPr/>
            </a:pPr>
            <a:r>
              <a:rPr lang="en-US" sz="1400" dirty="0"/>
              <a:t>	</a:t>
            </a:r>
            <a:r>
              <a:rPr lang="en-US" sz="1400" dirty="0" smtClean="0"/>
              <a:t>analyze information via </a:t>
            </a:r>
            <a:r>
              <a:rPr lang="en-US" sz="1400" dirty="0" err="1" smtClean="0"/>
              <a:t>webquest</a:t>
            </a:r>
            <a:r>
              <a:rPr lang="en-US" sz="1400" dirty="0" smtClean="0"/>
              <a:t> and guided questions.</a:t>
            </a:r>
          </a:p>
          <a:p>
            <a:pPr>
              <a:defRPr/>
            </a:pPr>
            <a:r>
              <a:rPr lang="en-US" dirty="0" smtClean="0"/>
              <a:t> 	</a:t>
            </a:r>
            <a:r>
              <a:rPr lang="en-US" sz="1400" dirty="0" smtClean="0"/>
              <a:t>create and present findings following a rubric</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685800"/>
          </a:xfrm>
        </p:spPr>
        <p:txBody>
          <a:bodyPr>
            <a:normAutofit fontScale="90000"/>
          </a:bodyPr>
          <a:lstStyle/>
          <a:p>
            <a:pPr>
              <a:defRPr/>
            </a:pPr>
            <a:r>
              <a:rPr lang="en-US" dirty="0" smtClean="0"/>
              <a:t>Do Now: Predict/Clarify/Question/Answer</a:t>
            </a:r>
            <a:endParaRPr lang="en-US" dirty="0"/>
          </a:p>
        </p:txBody>
      </p:sp>
      <p:sp>
        <p:nvSpPr>
          <p:cNvPr id="31747" name="Content Placeholder 2"/>
          <p:cNvSpPr>
            <a:spLocks noGrp="1"/>
          </p:cNvSpPr>
          <p:nvPr>
            <p:ph sz="half" idx="1"/>
          </p:nvPr>
        </p:nvSpPr>
        <p:spPr>
          <a:xfrm>
            <a:off x="152400" y="1066800"/>
            <a:ext cx="3733800" cy="5486400"/>
          </a:xfrm>
          <a:ln>
            <a:solidFill>
              <a:schemeClr val="tx1"/>
            </a:solidFill>
            <a:miter lim="800000"/>
            <a:headEnd/>
            <a:tailEnd/>
          </a:ln>
        </p:spPr>
        <p:txBody>
          <a:bodyPr/>
          <a:lstStyle/>
          <a:p>
            <a:r>
              <a:rPr lang="en-US" altLang="en-US" sz="1800" dirty="0" smtClean="0"/>
              <a:t>#31.</a:t>
            </a:r>
          </a:p>
          <a:p>
            <a:endParaRPr lang="en-US" altLang="en-US" dirty="0" smtClean="0"/>
          </a:p>
          <a:p>
            <a:endParaRPr lang="en-US" altLang="en-US" dirty="0" smtClean="0"/>
          </a:p>
          <a:p>
            <a:endParaRPr lang="en-US" altLang="en-US" dirty="0" smtClean="0"/>
          </a:p>
          <a:p>
            <a:endParaRPr lang="en-US" altLang="en-US" dirty="0" smtClean="0"/>
          </a:p>
          <a:p>
            <a:endParaRPr lang="en-US" altLang="en-US" sz="1400" b="0" dirty="0" smtClean="0"/>
          </a:p>
          <a:p>
            <a:endParaRPr lang="en-US" altLang="en-US" sz="1400" b="0" dirty="0"/>
          </a:p>
          <a:p>
            <a:endParaRPr lang="en-US" altLang="en-US" sz="1400" b="0" dirty="0" smtClean="0"/>
          </a:p>
          <a:p>
            <a:endParaRPr lang="en-US" altLang="en-US" sz="1400" b="0" dirty="0"/>
          </a:p>
          <a:p>
            <a:endParaRPr lang="en-US" altLang="en-US" sz="1400" b="0" dirty="0" smtClean="0"/>
          </a:p>
          <a:p>
            <a:r>
              <a:rPr lang="en-US" altLang="en-US" sz="1400" b="0" dirty="0" smtClean="0"/>
              <a:t>(1) 11 mL 	(3) 3 mL</a:t>
            </a:r>
          </a:p>
          <a:p>
            <a:r>
              <a:rPr lang="en-US" altLang="en-US" sz="1400" b="0" dirty="0" smtClean="0"/>
              <a:t>(2) 10 mL 	(4) 4 mL</a:t>
            </a:r>
          </a:p>
          <a:p>
            <a:r>
              <a:rPr lang="en-US" altLang="en-US" sz="800" i="1" dirty="0" smtClean="0">
                <a:hlinkClick r:id="rId2"/>
              </a:rPr>
              <a:t>http://nysedregents.org/LivingEnvironment/113/lenv12013-exam.pdf</a:t>
            </a:r>
            <a:endParaRPr lang="en-US" altLang="en-US" sz="800" i="1" dirty="0" smtClean="0"/>
          </a:p>
          <a:p>
            <a:endParaRPr lang="en-US" altLang="en-US" sz="1400"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sz="600" i="1" dirty="0" smtClean="0"/>
          </a:p>
          <a:p>
            <a:endParaRPr lang="en-US" altLang="en-US" i="1" dirty="0" smtClean="0"/>
          </a:p>
        </p:txBody>
      </p:sp>
      <p:sp>
        <p:nvSpPr>
          <p:cNvPr id="31748" name="Content Placeholder 3"/>
          <p:cNvSpPr>
            <a:spLocks noGrp="1"/>
          </p:cNvSpPr>
          <p:nvPr>
            <p:ph sz="half" idx="2"/>
          </p:nvPr>
        </p:nvSpPr>
        <p:spPr>
          <a:xfrm>
            <a:off x="3886200" y="1066800"/>
            <a:ext cx="5105400" cy="5486400"/>
          </a:xfrm>
          <a:ln>
            <a:solidFill>
              <a:schemeClr val="tx1"/>
            </a:solidFill>
            <a:miter lim="800000"/>
            <a:headEnd/>
            <a:tailEnd/>
          </a:ln>
        </p:spPr>
        <p:txBody>
          <a:bodyPr/>
          <a:lstStyle/>
          <a:p>
            <a:r>
              <a:rPr lang="en-US" altLang="en-US" sz="1800" dirty="0" smtClean="0"/>
              <a:t>#35.</a:t>
            </a:r>
          </a:p>
          <a:p>
            <a:endParaRPr lang="en-US" altLang="en-US" sz="1800" dirty="0" smtClean="0"/>
          </a:p>
          <a:p>
            <a:endParaRPr lang="en-US" altLang="en-US" sz="1800" dirty="0" smtClean="0"/>
          </a:p>
          <a:p>
            <a:endParaRPr lang="en-US" altLang="en-US" sz="1800" dirty="0" smtClean="0"/>
          </a:p>
          <a:p>
            <a:endParaRPr lang="en-US" altLang="en-US" sz="1800" dirty="0" smtClean="0"/>
          </a:p>
          <a:p>
            <a:endParaRPr lang="en-US" altLang="en-US" sz="1800" dirty="0" smtClean="0"/>
          </a:p>
          <a:p>
            <a:endParaRPr lang="en-US" altLang="en-US" sz="1800" dirty="0" smtClean="0"/>
          </a:p>
          <a:p>
            <a:endParaRPr lang="en-US" altLang="en-US" sz="1400" b="0" dirty="0" smtClean="0"/>
          </a:p>
          <a:p>
            <a:endParaRPr lang="en-US" altLang="en-US" sz="1400" b="0" dirty="0"/>
          </a:p>
          <a:p>
            <a:endParaRPr lang="en-US" altLang="en-US" sz="1400" b="0" dirty="0" smtClean="0"/>
          </a:p>
          <a:p>
            <a:endParaRPr lang="en-US" altLang="en-US" sz="1400" b="0" dirty="0"/>
          </a:p>
          <a:p>
            <a:r>
              <a:rPr lang="en-US" altLang="en-US" sz="1400" b="0" dirty="0" smtClean="0"/>
              <a:t>This process represents a step in</a:t>
            </a:r>
          </a:p>
          <a:p>
            <a:r>
              <a:rPr lang="en-US" altLang="en-US" sz="1400" b="0" dirty="0" smtClean="0"/>
              <a:t>(1) asexual reproduction 	(3) photosynthesis</a:t>
            </a:r>
          </a:p>
          <a:p>
            <a:r>
              <a:rPr lang="fr-FR" altLang="en-US" sz="1400" b="0" dirty="0" smtClean="0"/>
              <a:t>(2) </a:t>
            </a:r>
            <a:r>
              <a:rPr lang="fr-FR" altLang="en-US" sz="1400" b="0" dirty="0" err="1" smtClean="0"/>
              <a:t>heterotrophic</a:t>
            </a:r>
            <a:r>
              <a:rPr lang="fr-FR" altLang="en-US" sz="1400" b="0" dirty="0" smtClean="0"/>
              <a:t> nutrition 	(4) diffusion</a:t>
            </a:r>
          </a:p>
          <a:p>
            <a:r>
              <a:rPr lang="en-US" altLang="en-US" sz="800" i="1" dirty="0" smtClean="0">
                <a:hlinkClick r:id="rId2"/>
              </a:rPr>
              <a:t>http://nysedregents.org/LivingEnvironment/113/lenv12013-exam.pdf</a:t>
            </a:r>
            <a:endParaRPr lang="en-US" altLang="en-US" sz="800" i="1" dirty="0" smtClean="0"/>
          </a:p>
          <a:p>
            <a:endParaRPr lang="en-US" altLang="en-US" sz="14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321468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371600"/>
            <a:ext cx="4800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685800"/>
          </a:xfrm>
        </p:spPr>
        <p:txBody>
          <a:bodyPr/>
          <a:lstStyle/>
          <a:p>
            <a:pPr>
              <a:defRPr/>
            </a:pPr>
            <a:r>
              <a:rPr lang="en-US" dirty="0" smtClean="0"/>
              <a:t>Presentations</a:t>
            </a:r>
            <a:endParaRPr lang="en-US" dirty="0"/>
          </a:p>
        </p:txBody>
      </p:sp>
      <p:sp>
        <p:nvSpPr>
          <p:cNvPr id="32771" name="Content Placeholder 2"/>
          <p:cNvSpPr>
            <a:spLocks noGrp="1"/>
          </p:cNvSpPr>
          <p:nvPr>
            <p:ph idx="1"/>
          </p:nvPr>
        </p:nvSpPr>
        <p:spPr>
          <a:xfrm>
            <a:off x="457200" y="1066800"/>
            <a:ext cx="7620000" cy="5059363"/>
          </a:xfrm>
        </p:spPr>
        <p:txBody>
          <a:bodyPr/>
          <a:lstStyle/>
          <a:p>
            <a:pPr marL="342900" indent="-342900">
              <a:buFont typeface="Arial" panose="020B0604020202020204" pitchFamily="34" charset="0"/>
              <a:buChar char="•"/>
            </a:pPr>
            <a:r>
              <a:rPr lang="en-US" altLang="en-US" dirty="0" smtClean="0"/>
              <a:t>Applications of Diffusion/Osmosis in Life</a:t>
            </a:r>
          </a:p>
          <a:p>
            <a:pPr marL="342900" indent="-342900">
              <a:buFont typeface="Arial" panose="020B0604020202020204" pitchFamily="34" charset="0"/>
              <a:buChar char="•"/>
            </a:pPr>
            <a:r>
              <a:rPr lang="en-US" altLang="en-US" dirty="0" smtClean="0"/>
              <a:t>Each of you will be given a topic to research</a:t>
            </a:r>
          </a:p>
          <a:p>
            <a:pPr marL="342900" indent="-342900">
              <a:buFont typeface="Arial" panose="020B0604020202020204" pitchFamily="34" charset="0"/>
              <a:buChar char="•"/>
            </a:pPr>
            <a:r>
              <a:rPr lang="en-US" altLang="en-US" dirty="0" smtClean="0"/>
              <a:t>You will be given the website where you may look up the information</a:t>
            </a:r>
          </a:p>
          <a:p>
            <a:pPr marL="342900" indent="-342900">
              <a:buFont typeface="Arial" panose="020B0604020202020204" pitchFamily="34" charset="0"/>
              <a:buChar char="•"/>
            </a:pPr>
            <a:r>
              <a:rPr lang="en-US" altLang="en-US" dirty="0" smtClean="0"/>
              <a:t>You must create a presentation using power-point, poster or a word document explaining the science behind the applications</a:t>
            </a:r>
          </a:p>
          <a:p>
            <a:pPr marL="800100" lvl="1" indent="-342900"/>
            <a:r>
              <a:rPr lang="en-US" dirty="0" smtClean="0"/>
              <a:t>EQ: To </a:t>
            </a:r>
            <a:r>
              <a:rPr lang="en-US" dirty="0"/>
              <a:t>what extent can understanding cause and effect help us solve problems and make decisions? </a:t>
            </a:r>
            <a:endParaRPr lang="en-US" dirty="0" smtClean="0"/>
          </a:p>
          <a:p>
            <a:pPr marL="1485900" lvl="2" indent="-342900"/>
            <a:r>
              <a:rPr lang="en-US" altLang="en-US" dirty="0" smtClean="0"/>
              <a:t>How did scientist use cause and effect to help solve problems in real life?</a:t>
            </a:r>
            <a:endParaRPr lang="en-US" altLang="en-US" dirty="0"/>
          </a:p>
          <a:p>
            <a:pPr marL="1485900" lvl="2" indent="-342900"/>
            <a:endParaRPr lang="en-US" dirty="0"/>
          </a:p>
          <a:p>
            <a:pPr marL="800100" lvl="1" indent="-342900"/>
            <a:endParaRPr lang="en-US" altLang="en-US" dirty="0" smtClean="0"/>
          </a:p>
          <a:p>
            <a:pPr marL="800100" lvl="1" indent="-342900"/>
            <a:endParaRPr lang="en-US" altLang="en-US" dirty="0" smtClean="0"/>
          </a:p>
          <a:p>
            <a:pPr marL="800100" lvl="1" indent="-342900"/>
            <a:endParaRPr lang="en-US" alt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457200"/>
          </a:xfrm>
        </p:spPr>
        <p:txBody>
          <a:bodyPr>
            <a:normAutofit fontScale="90000"/>
          </a:bodyPr>
          <a:lstStyle/>
          <a:p>
            <a:pPr>
              <a:defRPr/>
            </a:pPr>
            <a:r>
              <a:rPr lang="en-US" dirty="0" smtClean="0"/>
              <a:t>Research</a:t>
            </a:r>
            <a:endParaRPr lang="en-US" dirty="0"/>
          </a:p>
        </p:txBody>
      </p:sp>
      <p:sp>
        <p:nvSpPr>
          <p:cNvPr id="33795" name="Content Placeholder 2"/>
          <p:cNvSpPr>
            <a:spLocks noGrp="1"/>
          </p:cNvSpPr>
          <p:nvPr>
            <p:ph idx="1"/>
          </p:nvPr>
        </p:nvSpPr>
        <p:spPr>
          <a:xfrm>
            <a:off x="457200" y="609600"/>
            <a:ext cx="7620000" cy="6172200"/>
          </a:xfrm>
        </p:spPr>
        <p:txBody>
          <a:bodyPr/>
          <a:lstStyle/>
          <a:p>
            <a:r>
              <a:rPr lang="en-US" altLang="en-US" dirty="0" smtClean="0">
                <a:solidFill>
                  <a:srgbClr val="FF0000"/>
                </a:solidFill>
              </a:rPr>
              <a:t>Uses in Life:</a:t>
            </a:r>
          </a:p>
          <a:p>
            <a:pPr lvl="0"/>
            <a:r>
              <a:rPr lang="en-US" dirty="0"/>
              <a:t>You are a college professor who has been asked to explain to a freshman Biology class the significance of Osmosis in Living Organisms</a:t>
            </a:r>
            <a:r>
              <a:rPr lang="en-US" dirty="0" smtClean="0"/>
              <a:t>.</a:t>
            </a:r>
          </a:p>
          <a:p>
            <a:pPr lvl="0"/>
            <a:endParaRPr lang="en-US" sz="1800" dirty="0"/>
          </a:p>
          <a:p>
            <a:r>
              <a:rPr lang="en-US" dirty="0"/>
              <a:t> </a:t>
            </a:r>
            <a:r>
              <a:rPr lang="en-US" dirty="0" smtClean="0">
                <a:solidFill>
                  <a:srgbClr val="FF0000"/>
                </a:solidFill>
              </a:rPr>
              <a:t>To </a:t>
            </a:r>
            <a:r>
              <a:rPr lang="en-US" dirty="0">
                <a:solidFill>
                  <a:srgbClr val="FF0000"/>
                </a:solidFill>
              </a:rPr>
              <a:t>do this you need to address the following questions:</a:t>
            </a:r>
            <a:endParaRPr lang="en-US" sz="1800" dirty="0">
              <a:solidFill>
                <a:srgbClr val="FF0000"/>
              </a:solidFill>
            </a:endParaRPr>
          </a:p>
          <a:p>
            <a:pPr marL="342900" indent="-342900">
              <a:buFont typeface="Wingdings" panose="05000000000000000000" pitchFamily="2" charset="2"/>
              <a:buChar char="Ø"/>
            </a:pPr>
            <a:r>
              <a:rPr lang="en-US" dirty="0">
                <a:solidFill>
                  <a:srgbClr val="FF0000"/>
                </a:solidFill>
              </a:rPr>
              <a:t> </a:t>
            </a:r>
            <a:r>
              <a:rPr lang="en-US" b="1" dirty="0" smtClean="0">
                <a:solidFill>
                  <a:srgbClr val="FF0000"/>
                </a:solidFill>
              </a:rPr>
              <a:t>How </a:t>
            </a:r>
            <a:r>
              <a:rPr lang="en-US" b="1" dirty="0">
                <a:solidFill>
                  <a:srgbClr val="FF0000"/>
                </a:solidFill>
              </a:rPr>
              <a:t>can cause and effect help explain your findings?</a:t>
            </a:r>
            <a:endParaRPr lang="en-US" sz="1600" dirty="0">
              <a:solidFill>
                <a:srgbClr val="FF0000"/>
              </a:solidFill>
            </a:endParaRPr>
          </a:p>
          <a:p>
            <a:pPr lvl="2"/>
            <a:r>
              <a:rPr lang="en-US" b="1" dirty="0">
                <a:solidFill>
                  <a:srgbClr val="FF0000"/>
                </a:solidFill>
              </a:rPr>
              <a:t>What is homeostasis?</a:t>
            </a:r>
            <a:endParaRPr lang="en-US" sz="1600" dirty="0">
              <a:solidFill>
                <a:srgbClr val="FF0000"/>
              </a:solidFill>
            </a:endParaRPr>
          </a:p>
          <a:p>
            <a:pPr lvl="2"/>
            <a:r>
              <a:rPr lang="en-US" b="1" dirty="0">
                <a:solidFill>
                  <a:srgbClr val="FF0000"/>
                </a:solidFill>
              </a:rPr>
              <a:t>Why do cells need to maintain homeostasis?</a:t>
            </a:r>
            <a:endParaRPr lang="en-US" sz="1600" dirty="0">
              <a:solidFill>
                <a:srgbClr val="FF0000"/>
              </a:solidFill>
            </a:endParaRPr>
          </a:p>
          <a:p>
            <a:pPr lvl="2"/>
            <a:r>
              <a:rPr lang="en-US" b="1" dirty="0">
                <a:solidFill>
                  <a:srgbClr val="FF0000"/>
                </a:solidFill>
              </a:rPr>
              <a:t>How do they accomplish that?</a:t>
            </a:r>
            <a:endParaRPr lang="en-US" sz="1600" dirty="0">
              <a:solidFill>
                <a:srgbClr val="FF0000"/>
              </a:solidFill>
            </a:endParaRPr>
          </a:p>
          <a:p>
            <a:pPr lvl="2"/>
            <a:r>
              <a:rPr lang="en-US" b="1" dirty="0">
                <a:solidFill>
                  <a:srgbClr val="FF0000"/>
                </a:solidFill>
              </a:rPr>
              <a:t>How is Osmosis applicable to real life</a:t>
            </a:r>
            <a:r>
              <a:rPr lang="en-US" b="1" dirty="0" smtClean="0">
                <a:solidFill>
                  <a:srgbClr val="FF0000"/>
                </a:solidFill>
              </a:rPr>
              <a:t>?</a:t>
            </a:r>
          </a:p>
          <a:p>
            <a:pPr lvl="2"/>
            <a:endParaRPr lang="en-US" sz="1600" dirty="0">
              <a:solidFill>
                <a:srgbClr val="FF0000"/>
              </a:solidFill>
            </a:endParaRPr>
          </a:p>
          <a:p>
            <a:pPr marL="342900" indent="-342900">
              <a:buFont typeface="Wingdings" panose="05000000000000000000" pitchFamily="2" charset="2"/>
              <a:buChar char="v"/>
            </a:pPr>
            <a:r>
              <a:rPr lang="en-US" dirty="0" smtClean="0"/>
              <a:t>Use </a:t>
            </a:r>
            <a:r>
              <a:rPr lang="en-US" dirty="0"/>
              <a:t>your notes and the information obtained from the following websites for your research.</a:t>
            </a:r>
            <a:endParaRPr lang="en-US" sz="1800" dirty="0"/>
          </a:p>
          <a:p>
            <a:pPr lvl="1"/>
            <a:r>
              <a:rPr lang="en-US" sz="1400" u="sng" dirty="0">
                <a:hlinkClick r:id="rId2"/>
              </a:rPr>
              <a:t>http://www.buzzle.com/articles/importance-of-osmosis-in-living-organisms.html</a:t>
            </a:r>
            <a:endParaRPr lang="en-US" sz="1400" dirty="0"/>
          </a:p>
          <a:p>
            <a:pPr lvl="1"/>
            <a:r>
              <a:rPr lang="en-US" sz="1400" u="sng" dirty="0">
                <a:hlinkClick r:id="rId3"/>
              </a:rPr>
              <a:t>http://www.buzzle.com/articles/osmosis-examples-of-osmosis.html</a:t>
            </a:r>
            <a:endParaRPr lang="en-US" sz="1400" dirty="0"/>
          </a:p>
          <a:p>
            <a:pPr lvl="1"/>
            <a:r>
              <a:rPr lang="en-US" sz="1400" u="sng" dirty="0">
                <a:hlinkClick r:id="rId4"/>
              </a:rPr>
              <a:t>http://education.seattlepi.com/examples-osmosis-3608.html</a:t>
            </a:r>
            <a:endParaRPr lang="en-US" sz="1400" dirty="0"/>
          </a:p>
          <a:p>
            <a:endParaRPr lang="en-US" altLang="en-US" dirty="0" smtClean="0">
              <a:hlinkClick r:id="rId3"/>
            </a:endParaRPr>
          </a:p>
          <a:p>
            <a:endParaRPr lang="en-US"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457200"/>
          </a:xfrm>
        </p:spPr>
        <p:txBody>
          <a:bodyPr>
            <a:normAutofit fontScale="90000"/>
          </a:bodyPr>
          <a:lstStyle/>
          <a:p>
            <a:pPr>
              <a:defRPr/>
            </a:pPr>
            <a:r>
              <a:rPr lang="en-US" dirty="0" smtClean="0"/>
              <a:t>Research</a:t>
            </a:r>
            <a:endParaRPr lang="en-US" dirty="0"/>
          </a:p>
        </p:txBody>
      </p:sp>
      <p:sp>
        <p:nvSpPr>
          <p:cNvPr id="33795" name="Content Placeholder 2"/>
          <p:cNvSpPr>
            <a:spLocks noGrp="1"/>
          </p:cNvSpPr>
          <p:nvPr>
            <p:ph idx="1"/>
          </p:nvPr>
        </p:nvSpPr>
        <p:spPr>
          <a:xfrm>
            <a:off x="152400" y="609600"/>
            <a:ext cx="8610600" cy="6172200"/>
          </a:xfrm>
        </p:spPr>
        <p:txBody>
          <a:bodyPr/>
          <a:lstStyle/>
          <a:p>
            <a:r>
              <a:rPr lang="en-US" altLang="en-US" dirty="0" smtClean="0">
                <a:solidFill>
                  <a:srgbClr val="FF0000"/>
                </a:solidFill>
              </a:rPr>
              <a:t>Uses in Medicine:</a:t>
            </a:r>
          </a:p>
          <a:p>
            <a:pPr lvl="0"/>
            <a:r>
              <a:rPr lang="en-US" dirty="0"/>
              <a:t>You are a doctor who has a patient that is suffering from kidney failure. The patient is a 12 year old boy. Before starting treatment you need to explain the treatment process to your patient’s family who does not have any science background. </a:t>
            </a:r>
            <a:endParaRPr lang="en-US" sz="1800" dirty="0"/>
          </a:p>
          <a:p>
            <a:r>
              <a:rPr lang="en-US" dirty="0"/>
              <a:t> </a:t>
            </a:r>
            <a:endParaRPr lang="en-US" sz="1800" dirty="0"/>
          </a:p>
          <a:p>
            <a:pPr lvl="0"/>
            <a:r>
              <a:rPr lang="en-US" dirty="0">
                <a:solidFill>
                  <a:srgbClr val="FF0000"/>
                </a:solidFill>
              </a:rPr>
              <a:t>To do this you need to address the following questions:</a:t>
            </a:r>
            <a:endParaRPr lang="en-US" sz="1800" dirty="0">
              <a:solidFill>
                <a:srgbClr val="FF0000"/>
              </a:solidFill>
            </a:endParaRPr>
          </a:p>
          <a:p>
            <a:pPr marL="342900" indent="-342900">
              <a:buFont typeface="Wingdings" panose="05000000000000000000" pitchFamily="2" charset="2"/>
              <a:buChar char="Ø"/>
            </a:pPr>
            <a:r>
              <a:rPr lang="en-US" dirty="0">
                <a:solidFill>
                  <a:srgbClr val="FF0000"/>
                </a:solidFill>
              </a:rPr>
              <a:t> </a:t>
            </a:r>
            <a:r>
              <a:rPr lang="en-US" b="1" dirty="0" smtClean="0">
                <a:solidFill>
                  <a:srgbClr val="FF0000"/>
                </a:solidFill>
              </a:rPr>
              <a:t>How </a:t>
            </a:r>
            <a:r>
              <a:rPr lang="en-US" b="1" dirty="0">
                <a:solidFill>
                  <a:srgbClr val="FF0000"/>
                </a:solidFill>
              </a:rPr>
              <a:t>can cause and effect help explain your findings?</a:t>
            </a:r>
            <a:endParaRPr lang="en-US" sz="1600" dirty="0">
              <a:solidFill>
                <a:srgbClr val="FF0000"/>
              </a:solidFill>
            </a:endParaRPr>
          </a:p>
          <a:p>
            <a:pPr lvl="2"/>
            <a:r>
              <a:rPr lang="en-US" b="1" dirty="0">
                <a:solidFill>
                  <a:srgbClr val="FF0000"/>
                </a:solidFill>
              </a:rPr>
              <a:t>What is homeostasis?</a:t>
            </a:r>
            <a:endParaRPr lang="en-US" sz="1600" dirty="0">
              <a:solidFill>
                <a:srgbClr val="FF0000"/>
              </a:solidFill>
            </a:endParaRPr>
          </a:p>
          <a:p>
            <a:pPr lvl="2"/>
            <a:r>
              <a:rPr lang="en-US" b="1" dirty="0">
                <a:solidFill>
                  <a:srgbClr val="FF0000"/>
                </a:solidFill>
              </a:rPr>
              <a:t>Why do cells need to maintain homeostasis?</a:t>
            </a:r>
            <a:endParaRPr lang="en-US" sz="1600" dirty="0">
              <a:solidFill>
                <a:srgbClr val="FF0000"/>
              </a:solidFill>
            </a:endParaRPr>
          </a:p>
          <a:p>
            <a:pPr lvl="2"/>
            <a:r>
              <a:rPr lang="en-US" b="1" dirty="0">
                <a:solidFill>
                  <a:srgbClr val="FF0000"/>
                </a:solidFill>
              </a:rPr>
              <a:t>How do they accomplish that?</a:t>
            </a:r>
            <a:endParaRPr lang="en-US" sz="1600" dirty="0">
              <a:solidFill>
                <a:srgbClr val="FF0000"/>
              </a:solidFill>
            </a:endParaRPr>
          </a:p>
          <a:p>
            <a:pPr lvl="2"/>
            <a:r>
              <a:rPr lang="en-US" b="1" dirty="0">
                <a:solidFill>
                  <a:srgbClr val="FF0000"/>
                </a:solidFill>
              </a:rPr>
              <a:t>How is Diffusion and Osmosis applicable to this process?</a:t>
            </a:r>
            <a:endParaRPr lang="en-US" sz="1600" dirty="0">
              <a:solidFill>
                <a:srgbClr val="FF0000"/>
              </a:solidFill>
            </a:endParaRPr>
          </a:p>
          <a:p>
            <a:r>
              <a:rPr lang="en-US" dirty="0"/>
              <a:t> </a:t>
            </a:r>
            <a:endParaRPr lang="en-US" sz="1800" dirty="0"/>
          </a:p>
          <a:p>
            <a:pPr marL="342900" lvl="0" indent="-342900">
              <a:buFont typeface="Wingdings" panose="05000000000000000000" pitchFamily="2" charset="2"/>
              <a:buChar char="v"/>
            </a:pPr>
            <a:r>
              <a:rPr lang="en-US" dirty="0"/>
              <a:t>Use your notes and the information obtained from the following websites for your research.</a:t>
            </a:r>
            <a:endParaRPr lang="en-US" sz="1800" dirty="0"/>
          </a:p>
          <a:p>
            <a:pPr lvl="1"/>
            <a:r>
              <a:rPr lang="en-US" sz="1400" u="sng" dirty="0">
                <a:hlinkClick r:id="rId2"/>
              </a:rPr>
              <a:t>http://ezinearticles.com/?Principles-of-Osmosis-and-Diffusion-in-Dialysis-Treatment&amp;id=8173587</a:t>
            </a:r>
            <a:endParaRPr lang="en-US" sz="1400" dirty="0"/>
          </a:p>
          <a:p>
            <a:pPr lvl="1"/>
            <a:r>
              <a:rPr lang="en-US" sz="1400" u="sng" dirty="0">
                <a:hlinkClick r:id="rId3"/>
              </a:rPr>
              <a:t>http://www.sv.vt.edu/classes/MSE2034_NoteBook/MSE2034_kriz_NoteBook/diffusion/apps/body.html</a:t>
            </a:r>
            <a:endParaRPr lang="en-US" sz="1400" dirty="0"/>
          </a:p>
          <a:p>
            <a:endParaRPr lang="en-US" altLang="en-US" dirty="0" smtClean="0">
              <a:solidFill>
                <a:srgbClr val="FF0000"/>
              </a:solidFill>
            </a:endParaRPr>
          </a:p>
        </p:txBody>
      </p:sp>
    </p:spTree>
    <p:extLst>
      <p:ext uri="{BB962C8B-B14F-4D97-AF65-F5344CB8AC3E}">
        <p14:creationId xmlns:p14="http://schemas.microsoft.com/office/powerpoint/2010/main" val="1244528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457200"/>
          </a:xfrm>
        </p:spPr>
        <p:txBody>
          <a:bodyPr>
            <a:normAutofit fontScale="90000"/>
          </a:bodyPr>
          <a:lstStyle/>
          <a:p>
            <a:pPr>
              <a:defRPr/>
            </a:pPr>
            <a:r>
              <a:rPr lang="en-US" dirty="0" smtClean="0"/>
              <a:t>Research</a:t>
            </a:r>
            <a:endParaRPr lang="en-US" dirty="0"/>
          </a:p>
        </p:txBody>
      </p:sp>
      <p:sp>
        <p:nvSpPr>
          <p:cNvPr id="33795" name="Content Placeholder 2"/>
          <p:cNvSpPr>
            <a:spLocks noGrp="1"/>
          </p:cNvSpPr>
          <p:nvPr>
            <p:ph idx="1"/>
          </p:nvPr>
        </p:nvSpPr>
        <p:spPr>
          <a:xfrm>
            <a:off x="152400" y="609600"/>
            <a:ext cx="8610600" cy="6172200"/>
          </a:xfrm>
        </p:spPr>
        <p:txBody>
          <a:bodyPr/>
          <a:lstStyle/>
          <a:p>
            <a:r>
              <a:rPr lang="en-US" altLang="en-US" dirty="0" smtClean="0">
                <a:solidFill>
                  <a:srgbClr val="FF0000"/>
                </a:solidFill>
              </a:rPr>
              <a:t>Reverse Osmosis:</a:t>
            </a:r>
          </a:p>
          <a:p>
            <a:pPr lvl="0"/>
            <a:r>
              <a:rPr lang="en-US" sz="1800" dirty="0"/>
              <a:t>You are a Scientist that has been asked by the government of Saudi Arabia to help them provide drinking water for their </a:t>
            </a:r>
            <a:r>
              <a:rPr lang="en-US" sz="1800" dirty="0" smtClean="0"/>
              <a:t>country. </a:t>
            </a:r>
            <a:r>
              <a:rPr lang="en-US" sz="1800" dirty="0"/>
              <a:t>Due to a recent change in weather pattern, Saudi Arabia has experienced desertification leading to a shortage in their drinking water supply. However, Saudi Arabia is surrounded by ocean and the government would like to know how they can harness the ocean water to solve their drinking water shortage problem.</a:t>
            </a:r>
          </a:p>
          <a:p>
            <a:r>
              <a:rPr lang="en-US" dirty="0"/>
              <a:t> </a:t>
            </a:r>
            <a:r>
              <a:rPr lang="en-US" sz="1800" dirty="0" smtClean="0">
                <a:solidFill>
                  <a:srgbClr val="FF0000"/>
                </a:solidFill>
              </a:rPr>
              <a:t>To </a:t>
            </a:r>
            <a:r>
              <a:rPr lang="en-US" sz="1800" dirty="0">
                <a:solidFill>
                  <a:srgbClr val="FF0000"/>
                </a:solidFill>
              </a:rPr>
              <a:t>do this you need to address the following questions:</a:t>
            </a:r>
          </a:p>
          <a:p>
            <a:pPr marL="342900" indent="-342900">
              <a:buFont typeface="Wingdings" panose="05000000000000000000" pitchFamily="2" charset="2"/>
              <a:buChar char="Ø"/>
            </a:pPr>
            <a:r>
              <a:rPr lang="en-US" sz="1800" dirty="0">
                <a:solidFill>
                  <a:srgbClr val="FF0000"/>
                </a:solidFill>
              </a:rPr>
              <a:t> </a:t>
            </a:r>
            <a:r>
              <a:rPr lang="en-US" sz="1800" b="1" dirty="0" smtClean="0">
                <a:solidFill>
                  <a:srgbClr val="FF0000"/>
                </a:solidFill>
              </a:rPr>
              <a:t>How </a:t>
            </a:r>
            <a:r>
              <a:rPr lang="en-US" sz="1800" b="1" dirty="0">
                <a:solidFill>
                  <a:srgbClr val="FF0000"/>
                </a:solidFill>
              </a:rPr>
              <a:t>can cause and effect help explain your findings?</a:t>
            </a:r>
            <a:endParaRPr lang="en-US" sz="1800" dirty="0">
              <a:solidFill>
                <a:srgbClr val="FF0000"/>
              </a:solidFill>
            </a:endParaRPr>
          </a:p>
          <a:p>
            <a:pPr lvl="2"/>
            <a:r>
              <a:rPr lang="en-US" b="1" dirty="0" smtClean="0">
                <a:solidFill>
                  <a:srgbClr val="FF0000"/>
                </a:solidFill>
              </a:rPr>
              <a:t>What </a:t>
            </a:r>
            <a:r>
              <a:rPr lang="en-US" b="1" dirty="0">
                <a:solidFill>
                  <a:srgbClr val="FF0000"/>
                </a:solidFill>
              </a:rPr>
              <a:t>is </a:t>
            </a:r>
            <a:r>
              <a:rPr lang="en-US" b="1" dirty="0" smtClean="0">
                <a:solidFill>
                  <a:srgbClr val="FF0000"/>
                </a:solidFill>
              </a:rPr>
              <a:t>Osmosis? </a:t>
            </a:r>
          </a:p>
          <a:p>
            <a:pPr lvl="2"/>
            <a:r>
              <a:rPr lang="en-US" b="1" dirty="0" smtClean="0">
                <a:solidFill>
                  <a:srgbClr val="FF0000"/>
                </a:solidFill>
              </a:rPr>
              <a:t>What is Reverse Osmosis?</a:t>
            </a:r>
            <a:endParaRPr lang="en-US" dirty="0">
              <a:solidFill>
                <a:srgbClr val="FF0000"/>
              </a:solidFill>
            </a:endParaRPr>
          </a:p>
          <a:p>
            <a:pPr lvl="2"/>
            <a:r>
              <a:rPr lang="en-US" b="1" dirty="0">
                <a:solidFill>
                  <a:srgbClr val="FF0000"/>
                </a:solidFill>
              </a:rPr>
              <a:t>How does Reverse Osmosis work?</a:t>
            </a:r>
            <a:endParaRPr lang="en-US" dirty="0">
              <a:solidFill>
                <a:srgbClr val="FF0000"/>
              </a:solidFill>
            </a:endParaRPr>
          </a:p>
          <a:p>
            <a:pPr lvl="2"/>
            <a:r>
              <a:rPr lang="en-US" b="1" dirty="0">
                <a:solidFill>
                  <a:srgbClr val="FF0000"/>
                </a:solidFill>
              </a:rPr>
              <a:t>How can Reverse Osmosis help provide drinking water?</a:t>
            </a:r>
            <a:endParaRPr lang="en-US" dirty="0">
              <a:solidFill>
                <a:srgbClr val="FF0000"/>
              </a:solidFill>
            </a:endParaRPr>
          </a:p>
          <a:p>
            <a:pPr lvl="2"/>
            <a:r>
              <a:rPr lang="en-US" b="1" dirty="0">
                <a:solidFill>
                  <a:srgbClr val="FF0000"/>
                </a:solidFill>
              </a:rPr>
              <a:t>Are there any other uses of Reverse Osmosis?</a:t>
            </a:r>
            <a:endParaRPr lang="en-US" dirty="0">
              <a:solidFill>
                <a:srgbClr val="FF0000"/>
              </a:solidFill>
            </a:endParaRPr>
          </a:p>
          <a:p>
            <a:pPr marL="285750" indent="-285750">
              <a:buFont typeface="Wingdings" panose="05000000000000000000" pitchFamily="2" charset="2"/>
              <a:buChar char="v"/>
            </a:pPr>
            <a:endParaRPr lang="en-US" sz="1800" dirty="0" smtClean="0"/>
          </a:p>
          <a:p>
            <a:pPr marL="285750" indent="-285750">
              <a:buFont typeface="Wingdings" panose="05000000000000000000" pitchFamily="2" charset="2"/>
              <a:buChar char="v"/>
            </a:pPr>
            <a:r>
              <a:rPr lang="en-US" sz="1800" dirty="0" smtClean="0"/>
              <a:t>Use </a:t>
            </a:r>
            <a:r>
              <a:rPr lang="en-US" sz="1800" dirty="0"/>
              <a:t>your notes and the information obtained from the following websites for your research.</a:t>
            </a:r>
          </a:p>
          <a:p>
            <a:pPr lvl="1"/>
            <a:r>
              <a:rPr lang="en-US" sz="1400" u="sng" dirty="0">
                <a:hlinkClick r:id="rId2"/>
              </a:rPr>
              <a:t>http://science.howstuffworks.com/reverse-osmosis.htm</a:t>
            </a:r>
            <a:endParaRPr lang="en-US" sz="1400" dirty="0"/>
          </a:p>
          <a:p>
            <a:endParaRPr lang="en-US" altLang="en-US" sz="1400" dirty="0" smtClean="0">
              <a:solidFill>
                <a:srgbClr val="FF0000"/>
              </a:solidFill>
            </a:endParaRPr>
          </a:p>
        </p:txBody>
      </p:sp>
    </p:spTree>
    <p:extLst>
      <p:ext uri="{BB962C8B-B14F-4D97-AF65-F5344CB8AC3E}">
        <p14:creationId xmlns:p14="http://schemas.microsoft.com/office/powerpoint/2010/main" val="76433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457200"/>
          </a:xfrm>
        </p:spPr>
        <p:txBody>
          <a:bodyPr>
            <a:normAutofit fontScale="90000"/>
          </a:bodyPr>
          <a:lstStyle/>
          <a:p>
            <a:r>
              <a:rPr lang="en-US" dirty="0" smtClean="0"/>
              <a:t>RUBRIC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0134784"/>
              </p:ext>
            </p:extLst>
          </p:nvPr>
        </p:nvGraphicFramePr>
        <p:xfrm>
          <a:off x="228601" y="609600"/>
          <a:ext cx="8686800" cy="5405756"/>
        </p:xfrm>
        <a:graphic>
          <a:graphicData uri="http://schemas.openxmlformats.org/drawingml/2006/table">
            <a:tbl>
              <a:tblPr firstRow="1" firstCol="1" bandRow="1">
                <a:tableStyleId>{22838BEF-8BB2-4498-84A7-C5851F593DF1}</a:tableStyleId>
              </a:tblPr>
              <a:tblGrid>
                <a:gridCol w="2056598"/>
                <a:gridCol w="1675747"/>
                <a:gridCol w="1525454"/>
                <a:gridCol w="1752600"/>
                <a:gridCol w="1676401"/>
              </a:tblGrid>
              <a:tr h="294348">
                <a:tc>
                  <a:txBody>
                    <a:bodyPr/>
                    <a:lstStyle/>
                    <a:p>
                      <a:pPr marL="0" marR="164465" indent="0">
                        <a:lnSpc>
                          <a:spcPct val="98000"/>
                        </a:lnSpc>
                        <a:spcBef>
                          <a:spcPts val="0"/>
                        </a:spcBef>
                        <a:spcAft>
                          <a:spcPts val="0"/>
                        </a:spcAft>
                      </a:pPr>
                      <a:r>
                        <a:rPr lang="en-US" sz="14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gn="ctr">
                        <a:lnSpc>
                          <a:spcPct val="98000"/>
                        </a:lnSpc>
                        <a:spcBef>
                          <a:spcPts val="0"/>
                        </a:spcBef>
                        <a:spcAft>
                          <a:spcPts val="0"/>
                        </a:spcAft>
                      </a:pPr>
                      <a:r>
                        <a:rPr lang="en-US" sz="1400" dirty="0">
                          <a:solidFill>
                            <a:schemeClr val="dk1"/>
                          </a:solidFill>
                          <a:effectLst/>
                          <a:latin typeface="+mn-lt"/>
                          <a:ea typeface="+mn-ea"/>
                        </a:rPr>
                        <a:t>4</a:t>
                      </a:r>
                      <a:endParaRPr lang="en-US" sz="12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gn="ctr">
                        <a:lnSpc>
                          <a:spcPct val="98000"/>
                        </a:lnSpc>
                        <a:spcBef>
                          <a:spcPts val="0"/>
                        </a:spcBef>
                        <a:spcAft>
                          <a:spcPts val="0"/>
                        </a:spcAft>
                      </a:pPr>
                      <a:r>
                        <a:rPr lang="en-US" sz="1400" dirty="0">
                          <a:solidFill>
                            <a:schemeClr val="dk1"/>
                          </a:solidFill>
                          <a:effectLst/>
                          <a:latin typeface="+mn-lt"/>
                          <a:ea typeface="+mn-ea"/>
                        </a:rPr>
                        <a:t>3</a:t>
                      </a:r>
                      <a:endParaRPr lang="en-US" sz="12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gn="ctr">
                        <a:lnSpc>
                          <a:spcPct val="98000"/>
                        </a:lnSpc>
                        <a:spcBef>
                          <a:spcPts val="0"/>
                        </a:spcBef>
                        <a:spcAft>
                          <a:spcPts val="0"/>
                        </a:spcAft>
                      </a:pPr>
                      <a:r>
                        <a:rPr lang="en-US" sz="1400" dirty="0">
                          <a:solidFill>
                            <a:schemeClr val="dk1"/>
                          </a:solidFill>
                          <a:effectLst/>
                          <a:latin typeface="+mn-lt"/>
                          <a:ea typeface="+mn-ea"/>
                        </a:rPr>
                        <a:t>2</a:t>
                      </a:r>
                      <a:endParaRPr lang="en-US" sz="12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gn="ctr">
                        <a:lnSpc>
                          <a:spcPct val="98000"/>
                        </a:lnSpc>
                        <a:spcBef>
                          <a:spcPts val="0"/>
                        </a:spcBef>
                        <a:spcAft>
                          <a:spcPts val="0"/>
                        </a:spcAft>
                      </a:pPr>
                      <a:r>
                        <a:rPr lang="en-US" sz="1400" dirty="0">
                          <a:solidFill>
                            <a:schemeClr val="dk1"/>
                          </a:solidFill>
                          <a:effectLst/>
                          <a:latin typeface="+mn-lt"/>
                          <a:ea typeface="+mn-ea"/>
                        </a:rPr>
                        <a:t>1</a:t>
                      </a:r>
                      <a:endParaRPr lang="en-US" sz="1200" dirty="0">
                        <a:solidFill>
                          <a:srgbClr val="000000"/>
                        </a:solidFill>
                        <a:effectLst/>
                        <a:latin typeface="Arial" panose="020B0604020202020204" pitchFamily="34" charset="0"/>
                        <a:ea typeface="Arial" panose="020B0604020202020204" pitchFamily="34" charset="0"/>
                      </a:endParaRPr>
                    </a:p>
                  </a:txBody>
                  <a:tcPr marL="68580" marR="68580" marT="0" marB="0"/>
                </a:tc>
              </a:tr>
              <a:tr h="1153452">
                <a:tc>
                  <a:txBody>
                    <a:bodyPr/>
                    <a:lstStyle/>
                    <a:p>
                      <a:pPr marL="0" marR="0" indent="0">
                        <a:lnSpc>
                          <a:spcPct val="98000"/>
                        </a:lnSpc>
                        <a:spcBef>
                          <a:spcPts val="0"/>
                        </a:spcBef>
                        <a:spcAft>
                          <a:spcPts val="0"/>
                        </a:spcAft>
                      </a:pPr>
                      <a:r>
                        <a:rPr lang="en-US" sz="1400" dirty="0">
                          <a:effectLst/>
                        </a:rPr>
                        <a:t>Knowledge</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a:effectLst/>
                        </a:rPr>
                        <a:t>All scientific vocabulary, facts, theories &amp; explanations are complete and correct.</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a:effectLst/>
                        </a:rPr>
                        <a:t>Most scientific vocabulary, facts, theories &amp; explanations are complete or correct.</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smtClean="0">
                          <a:effectLst/>
                        </a:rPr>
                        <a:t>Some</a:t>
                      </a:r>
                      <a:r>
                        <a:rPr lang="en-US" sz="1400" baseline="0" dirty="0" smtClean="0">
                          <a:effectLst/>
                        </a:rPr>
                        <a:t> </a:t>
                      </a:r>
                      <a:r>
                        <a:rPr lang="en-US" sz="1400" dirty="0" smtClean="0">
                          <a:effectLst/>
                        </a:rPr>
                        <a:t>scientific </a:t>
                      </a:r>
                      <a:r>
                        <a:rPr lang="en-US" sz="1400" dirty="0">
                          <a:effectLst/>
                        </a:rPr>
                        <a:t>vocabulary, facts, theories &amp; explanations are </a:t>
                      </a:r>
                      <a:r>
                        <a:rPr lang="en-US" sz="1400" dirty="0" smtClean="0">
                          <a:effectLst/>
                        </a:rPr>
                        <a:t>complete </a:t>
                      </a:r>
                      <a:r>
                        <a:rPr lang="en-US" sz="1400" dirty="0">
                          <a:effectLst/>
                        </a:rPr>
                        <a:t>or </a:t>
                      </a:r>
                      <a:r>
                        <a:rPr lang="en-US" sz="1400" dirty="0" smtClean="0">
                          <a:effectLst/>
                        </a:rPr>
                        <a:t>correct</a:t>
                      </a:r>
                      <a:r>
                        <a:rPr lang="en-US" sz="1400" dirty="0">
                          <a:effectLst/>
                        </a:rPr>
                        <a:t>.</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a:effectLst/>
                        </a:rPr>
                        <a:t>All scientific vocabulary, facts, theories &amp; explanations are incomplete or incorrect.</a:t>
                      </a:r>
                      <a:endParaRPr lang="en-US" sz="1400">
                        <a:solidFill>
                          <a:srgbClr val="000000"/>
                        </a:solidFill>
                        <a:effectLst/>
                        <a:latin typeface="Arial" panose="020B0604020202020204" pitchFamily="34" charset="0"/>
                        <a:ea typeface="Arial" panose="020B0604020202020204" pitchFamily="34" charset="0"/>
                      </a:endParaRPr>
                    </a:p>
                  </a:txBody>
                  <a:tcPr marL="68580" marR="68580" marT="0" marB="0"/>
                </a:tc>
              </a:tr>
              <a:tr h="1752600">
                <a:tc>
                  <a:txBody>
                    <a:bodyPr/>
                    <a:lstStyle/>
                    <a:p>
                      <a:pPr marL="0" marR="0" indent="0">
                        <a:lnSpc>
                          <a:spcPct val="98000"/>
                        </a:lnSpc>
                        <a:spcBef>
                          <a:spcPts val="0"/>
                        </a:spcBef>
                        <a:spcAft>
                          <a:spcPts val="0"/>
                        </a:spcAft>
                      </a:pPr>
                      <a:r>
                        <a:rPr lang="en-US" sz="1400">
                          <a:effectLst/>
                        </a:rPr>
                        <a:t>Application</a:t>
                      </a:r>
                      <a:endParaRPr lang="en-US" sz="14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a:effectLst/>
                        </a:rPr>
                        <a:t>Applies information learned from notes and research to accurately explain, analyze, evaluate and synthesize information.</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a:effectLst/>
                        </a:rPr>
                        <a:t>Applies most information learned from notes and research to accurately explain, analyze, evaluate and synthesize information.</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a:effectLst/>
                        </a:rPr>
                        <a:t>Applies some information learned from notes and research to explain, analyze, evaluate and synthesize information. Some analyses are inaccurate or incomplete.</a:t>
                      </a:r>
                      <a:endParaRPr lang="en-US" sz="14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smtClean="0">
                          <a:effectLst/>
                        </a:rPr>
                        <a:t>Does</a:t>
                      </a:r>
                      <a:r>
                        <a:rPr lang="en-US" sz="1400" baseline="0" dirty="0" smtClean="0">
                          <a:effectLst/>
                        </a:rPr>
                        <a:t> </a:t>
                      </a:r>
                      <a:r>
                        <a:rPr lang="en-US" sz="1400" dirty="0" smtClean="0">
                          <a:effectLst/>
                        </a:rPr>
                        <a:t>not </a:t>
                      </a:r>
                      <a:r>
                        <a:rPr lang="en-US" sz="1400" dirty="0">
                          <a:effectLst/>
                        </a:rPr>
                        <a:t>apply information learned from notes and research to explain, analyze, evaluate and synthesize information.</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r>
              <a:tr h="1765720">
                <a:tc>
                  <a:txBody>
                    <a:bodyPr/>
                    <a:lstStyle/>
                    <a:p>
                      <a:pPr marL="0" marR="0" indent="0">
                        <a:lnSpc>
                          <a:spcPct val="98000"/>
                        </a:lnSpc>
                        <a:spcBef>
                          <a:spcPts val="0"/>
                        </a:spcBef>
                        <a:spcAft>
                          <a:spcPts val="0"/>
                        </a:spcAft>
                      </a:pPr>
                      <a:r>
                        <a:rPr lang="en-US" sz="1400">
                          <a:effectLst/>
                        </a:rPr>
                        <a:t>Communication</a:t>
                      </a:r>
                      <a:endParaRPr lang="en-US" sz="14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a:effectLst/>
                        </a:rPr>
                        <a:t>Oral and/or visual/written</a:t>
                      </a:r>
                    </a:p>
                    <a:p>
                      <a:pPr marL="0" marR="0" indent="0">
                        <a:lnSpc>
                          <a:spcPct val="98000"/>
                        </a:lnSpc>
                        <a:spcBef>
                          <a:spcPts val="0"/>
                        </a:spcBef>
                        <a:spcAft>
                          <a:spcPts val="0"/>
                        </a:spcAft>
                      </a:pPr>
                      <a:r>
                        <a:rPr lang="en-US" sz="1400">
                          <a:effectLst/>
                        </a:rPr>
                        <a:t>communication is well organized and presented in a clear, loud voice.</a:t>
                      </a:r>
                    </a:p>
                    <a:p>
                      <a:pPr marL="0" marR="0" indent="0">
                        <a:lnSpc>
                          <a:spcPct val="98000"/>
                        </a:lnSpc>
                        <a:spcBef>
                          <a:spcPts val="0"/>
                        </a:spcBef>
                        <a:spcAft>
                          <a:spcPts val="0"/>
                        </a:spcAft>
                      </a:pPr>
                      <a:r>
                        <a:rPr lang="en-US" sz="1400">
                          <a:effectLst/>
                        </a:rPr>
                        <a:t> </a:t>
                      </a:r>
                      <a:endParaRPr lang="en-US" sz="14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a:effectLst/>
                        </a:rPr>
                        <a:t>Oral and/or visual/written</a:t>
                      </a:r>
                    </a:p>
                    <a:p>
                      <a:pPr marL="0" marR="0" indent="0">
                        <a:lnSpc>
                          <a:spcPct val="98000"/>
                        </a:lnSpc>
                        <a:spcBef>
                          <a:spcPts val="0"/>
                        </a:spcBef>
                        <a:spcAft>
                          <a:spcPts val="0"/>
                        </a:spcAft>
                      </a:pPr>
                      <a:r>
                        <a:rPr lang="en-US" sz="1400" dirty="0">
                          <a:effectLst/>
                        </a:rPr>
                        <a:t>communication is organized but presentation is hard to understand.</a:t>
                      </a:r>
                    </a:p>
                    <a:p>
                      <a:pPr marL="0" marR="0" indent="0">
                        <a:lnSpc>
                          <a:spcPct val="98000"/>
                        </a:lnSpc>
                        <a:spcBef>
                          <a:spcPts val="0"/>
                        </a:spcBef>
                        <a:spcAft>
                          <a:spcPts val="0"/>
                        </a:spcAft>
                      </a:pPr>
                      <a:r>
                        <a:rPr lang="en-US" sz="1400" dirty="0">
                          <a:effectLst/>
                        </a:rPr>
                        <a:t> </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a:effectLst/>
                        </a:rPr>
                        <a:t>Some Oral and/or visual/written</a:t>
                      </a:r>
                    </a:p>
                    <a:p>
                      <a:pPr marL="0" marR="0" indent="0">
                        <a:lnSpc>
                          <a:spcPct val="98000"/>
                        </a:lnSpc>
                        <a:spcBef>
                          <a:spcPts val="0"/>
                        </a:spcBef>
                        <a:spcAft>
                          <a:spcPts val="0"/>
                        </a:spcAft>
                      </a:pPr>
                      <a:r>
                        <a:rPr lang="en-US" sz="1400" dirty="0">
                          <a:effectLst/>
                        </a:rPr>
                        <a:t>communication is not organized</a:t>
                      </a:r>
                    </a:p>
                    <a:p>
                      <a:pPr marL="0" marR="0" indent="0">
                        <a:lnSpc>
                          <a:spcPct val="98000"/>
                        </a:lnSpc>
                        <a:spcBef>
                          <a:spcPts val="0"/>
                        </a:spcBef>
                        <a:spcAft>
                          <a:spcPts val="0"/>
                        </a:spcAft>
                      </a:pPr>
                      <a:r>
                        <a:rPr lang="en-US" sz="1400" dirty="0">
                          <a:effectLst/>
                        </a:rPr>
                        <a:t>&amp; presentation is hard to understand.</a:t>
                      </a:r>
                    </a:p>
                    <a:p>
                      <a:pPr marL="0" marR="0" indent="0">
                        <a:lnSpc>
                          <a:spcPct val="98000"/>
                        </a:lnSpc>
                        <a:spcBef>
                          <a:spcPts val="0"/>
                        </a:spcBef>
                        <a:spcAft>
                          <a:spcPts val="0"/>
                        </a:spcAft>
                      </a:pPr>
                      <a:r>
                        <a:rPr lang="en-US" sz="1400" dirty="0">
                          <a:effectLst/>
                        </a:rPr>
                        <a:t> </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indent="0">
                        <a:lnSpc>
                          <a:spcPct val="98000"/>
                        </a:lnSpc>
                        <a:spcBef>
                          <a:spcPts val="0"/>
                        </a:spcBef>
                        <a:spcAft>
                          <a:spcPts val="0"/>
                        </a:spcAft>
                      </a:pPr>
                      <a:r>
                        <a:rPr lang="en-US" sz="1400" dirty="0">
                          <a:effectLst/>
                        </a:rPr>
                        <a:t>All of the written, oral or</a:t>
                      </a:r>
                    </a:p>
                    <a:p>
                      <a:pPr marL="0" marR="0" indent="0">
                        <a:lnSpc>
                          <a:spcPct val="98000"/>
                        </a:lnSpc>
                        <a:spcBef>
                          <a:spcPts val="0"/>
                        </a:spcBef>
                        <a:spcAft>
                          <a:spcPts val="0"/>
                        </a:spcAft>
                      </a:pPr>
                      <a:r>
                        <a:rPr lang="en-US" sz="1400" dirty="0">
                          <a:effectLst/>
                        </a:rPr>
                        <a:t>visual communication is missing and/or lacks </a:t>
                      </a:r>
                      <a:r>
                        <a:rPr lang="en-US" sz="1400" dirty="0" smtClean="0">
                          <a:effectLst/>
                        </a:rPr>
                        <a:t>organization</a:t>
                      </a:r>
                      <a:r>
                        <a:rPr lang="en-US" sz="1400" dirty="0">
                          <a:effectLst/>
                        </a:rPr>
                        <a:t>.</a:t>
                      </a:r>
                      <a:endParaRPr lang="en-US" sz="1400" dirty="0">
                        <a:solidFill>
                          <a:srgbClr val="000000"/>
                        </a:solidFill>
                        <a:effectLst/>
                        <a:latin typeface="Arial" panose="020B0604020202020204" pitchFamily="34" charset="0"/>
                        <a:ea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390811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382000" cy="4572000"/>
          </a:xfrm>
        </p:spPr>
        <p:txBody>
          <a:bodyPr/>
          <a:lstStyle/>
          <a:p>
            <a:pPr>
              <a:defRPr/>
            </a:pPr>
            <a:r>
              <a:rPr lang="en-US" sz="3600" dirty="0" smtClean="0"/>
              <a:t>Cell Transport Stations</a:t>
            </a:r>
            <a:endParaRPr lang="en-US" sz="3600" dirty="0"/>
          </a:p>
        </p:txBody>
      </p:sp>
      <p:sp>
        <p:nvSpPr>
          <p:cNvPr id="3" name="Subtitle 2"/>
          <p:cNvSpPr>
            <a:spLocks noGrp="1"/>
          </p:cNvSpPr>
          <p:nvPr>
            <p:ph type="subTitle" idx="1"/>
          </p:nvPr>
        </p:nvSpPr>
        <p:spPr>
          <a:xfrm>
            <a:off x="381000" y="3276600"/>
            <a:ext cx="8382000" cy="914400"/>
          </a:xfrm>
        </p:spPr>
        <p:txBody>
          <a:bodyPr/>
          <a:lstStyle/>
          <a:p>
            <a:pPr>
              <a:defRPr/>
            </a:pPr>
            <a:r>
              <a:rPr lang="en-US" sz="1600" dirty="0" smtClean="0"/>
              <a:t>SWBAT explain cell functions in given models by applying cell transportation theories learned</a:t>
            </a:r>
            <a:r>
              <a:rPr lang="en-US" sz="1600" dirty="0"/>
              <a:t> </a:t>
            </a:r>
            <a:endParaRPr lang="en-US" sz="1600" dirty="0" smtClean="0"/>
          </a:p>
          <a:p>
            <a:pPr>
              <a:defRPr/>
            </a:pPr>
            <a:r>
              <a:rPr lang="en-US" sz="1600" u="sng" dirty="0" smtClean="0"/>
              <a:t>(Extension or if more time available)</a:t>
            </a:r>
            <a:endParaRPr lang="en-US" sz="1600" u="sng" dirty="0"/>
          </a:p>
        </p:txBody>
      </p:sp>
    </p:spTree>
    <p:extLst>
      <p:ext uri="{BB962C8B-B14F-4D97-AF65-F5344CB8AC3E}">
        <p14:creationId xmlns:p14="http://schemas.microsoft.com/office/powerpoint/2010/main" val="342244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96200" cy="685800"/>
          </a:xfrm>
        </p:spPr>
        <p:txBody>
          <a:bodyPr/>
          <a:lstStyle/>
          <a:p>
            <a:pPr>
              <a:defRPr/>
            </a:pPr>
            <a:r>
              <a:rPr lang="en-US" dirty="0" smtClean="0"/>
              <a:t>Fitting into a box</a:t>
            </a:r>
            <a:endParaRPr lang="en-US" dirty="0"/>
          </a:p>
        </p:txBody>
      </p:sp>
      <p:sp>
        <p:nvSpPr>
          <p:cNvPr id="6147" name="Content Placeholder 2"/>
          <p:cNvSpPr>
            <a:spLocks noGrp="1"/>
          </p:cNvSpPr>
          <p:nvPr>
            <p:ph idx="1"/>
          </p:nvPr>
        </p:nvSpPr>
        <p:spPr>
          <a:xfrm>
            <a:off x="457200" y="1066800"/>
            <a:ext cx="7620000" cy="5059363"/>
          </a:xfrm>
        </p:spPr>
        <p:txBody>
          <a:bodyPr/>
          <a:lstStyle/>
          <a:p>
            <a:pPr marL="342900" indent="-342900">
              <a:buFont typeface="Arial" panose="020B0604020202020204" pitchFamily="34" charset="0"/>
              <a:buChar char="•"/>
            </a:pPr>
            <a:r>
              <a:rPr lang="en-US" altLang="en-US" dirty="0" smtClean="0"/>
              <a:t>What did you observe?</a:t>
            </a:r>
          </a:p>
          <a:p>
            <a:pPr marL="342900" indent="-342900">
              <a:buFont typeface="Arial" panose="020B0604020202020204" pitchFamily="34" charset="0"/>
              <a:buChar char="•"/>
            </a:pPr>
            <a:r>
              <a:rPr lang="en-US" altLang="en-US" dirty="0" smtClean="0"/>
              <a:t>Why did that happen?</a:t>
            </a:r>
          </a:p>
          <a:p>
            <a:pPr marL="342900" indent="-342900">
              <a:buFont typeface="Arial" panose="020B0604020202020204" pitchFamily="34" charset="0"/>
              <a:buChar char="•"/>
            </a:pPr>
            <a:r>
              <a:rPr lang="en-US" altLang="en-US" dirty="0" smtClean="0"/>
              <a:t>What does this have to do with us?</a:t>
            </a:r>
          </a:p>
          <a:p>
            <a:pPr marL="800100" lvl="1" indent="-342900"/>
            <a:endParaRPr lang="en-US" altLang="en-US" dirty="0" smtClean="0"/>
          </a:p>
          <a:p>
            <a:pPr marL="800100" lvl="1" indent="-342900"/>
            <a:endParaRPr lang="en-US" altLang="en-US" dirty="0"/>
          </a:p>
          <a:p>
            <a:pPr marL="800100" lvl="1" indent="-342900"/>
            <a:endParaRPr lang="en-US" alt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763000" cy="838200"/>
          </a:xfrm>
        </p:spPr>
        <p:txBody>
          <a:bodyPr>
            <a:normAutofit fontScale="90000"/>
          </a:bodyPr>
          <a:lstStyle/>
          <a:p>
            <a:pPr>
              <a:defRPr/>
            </a:pPr>
            <a:r>
              <a:rPr lang="en-US" dirty="0" smtClean="0"/>
              <a:t>Do Now: Predict/Clarify/Question/Answer</a:t>
            </a:r>
            <a:endParaRPr lang="en-US" dirty="0"/>
          </a:p>
        </p:txBody>
      </p:sp>
      <p:sp>
        <p:nvSpPr>
          <p:cNvPr id="21507" name="Content Placeholder 2"/>
          <p:cNvSpPr>
            <a:spLocks noGrp="1"/>
          </p:cNvSpPr>
          <p:nvPr>
            <p:ph idx="1"/>
          </p:nvPr>
        </p:nvSpPr>
        <p:spPr>
          <a:xfrm>
            <a:off x="228600" y="990600"/>
            <a:ext cx="8610600" cy="5715000"/>
          </a:xfrm>
        </p:spPr>
        <p:txBody>
          <a:bodyPr/>
          <a:lstStyle/>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79) State </a:t>
            </a:r>
            <a:r>
              <a:rPr lang="en-US" altLang="en-US" i="1" smtClean="0"/>
              <a:t>one reason for the color change in beaker A after one hour.  </a:t>
            </a:r>
          </a:p>
          <a:p>
            <a:pPr algn="r"/>
            <a:r>
              <a:rPr lang="en-US" altLang="en-US" sz="1000" i="1" smtClean="0">
                <a:hlinkClick r:id="rId2"/>
              </a:rPr>
              <a:t>http://nysedregents.org/LivingEnvironment/813/lenv82013-exam.pdf</a:t>
            </a:r>
            <a:endParaRPr lang="en-US" altLang="en-US" sz="1000" i="1" smtClean="0"/>
          </a:p>
          <a:p>
            <a:endParaRPr lang="en-US" altLang="en-US" i="1" smtClean="0"/>
          </a:p>
          <a:p>
            <a:endParaRPr lang="en-US" altLang="en-US" i="1" smtClean="0"/>
          </a:p>
        </p:txBody>
      </p:sp>
      <p:pic>
        <p:nvPicPr>
          <p:cNvPr id="21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46760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023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85800"/>
          </a:xfrm>
        </p:spPr>
        <p:txBody>
          <a:bodyPr/>
          <a:lstStyle/>
          <a:p>
            <a:pPr>
              <a:defRPr/>
            </a:pPr>
            <a:r>
              <a:rPr lang="en-US" dirty="0" smtClean="0"/>
              <a:t>Station Activity</a:t>
            </a:r>
            <a:endParaRPr lang="en-US" dirty="0"/>
          </a:p>
        </p:txBody>
      </p:sp>
      <p:sp>
        <p:nvSpPr>
          <p:cNvPr id="3" name="Content Placeholder 2"/>
          <p:cNvSpPr>
            <a:spLocks noGrp="1"/>
          </p:cNvSpPr>
          <p:nvPr>
            <p:ph idx="1"/>
          </p:nvPr>
        </p:nvSpPr>
        <p:spPr>
          <a:xfrm>
            <a:off x="457200" y="1219200"/>
            <a:ext cx="8686800" cy="4906963"/>
          </a:xfrm>
        </p:spPr>
        <p:txBody>
          <a:bodyPr/>
          <a:lstStyle/>
          <a:p>
            <a:pPr marL="342900" indent="-342900">
              <a:buFont typeface="Arial" panose="020B0604020202020204" pitchFamily="34" charset="0"/>
              <a:buChar char="•"/>
            </a:pPr>
            <a:r>
              <a:rPr lang="en-US" dirty="0" smtClean="0"/>
              <a:t>You have 4 stations with different cell models worksheets</a:t>
            </a:r>
          </a:p>
          <a:p>
            <a:pPr marL="800100" lvl="1" indent="-342900"/>
            <a:r>
              <a:rPr lang="en-US" b="1" dirty="0" smtClean="0">
                <a:solidFill>
                  <a:srgbClr val="FF0000"/>
                </a:solidFill>
              </a:rPr>
              <a:t>Diffusion Station</a:t>
            </a:r>
          </a:p>
          <a:p>
            <a:pPr marL="800100" lvl="1" indent="-342900"/>
            <a:r>
              <a:rPr lang="en-US" b="1" dirty="0" smtClean="0">
                <a:solidFill>
                  <a:srgbClr val="FF0000"/>
                </a:solidFill>
              </a:rPr>
              <a:t>Osmosis Station</a:t>
            </a:r>
          </a:p>
          <a:p>
            <a:pPr marL="800100" lvl="1" indent="-342900"/>
            <a:r>
              <a:rPr lang="en-US" b="1" dirty="0" smtClean="0">
                <a:solidFill>
                  <a:srgbClr val="FF0000"/>
                </a:solidFill>
              </a:rPr>
              <a:t>Facilitated Diffusion Station</a:t>
            </a:r>
          </a:p>
          <a:p>
            <a:pPr marL="800100" lvl="1" indent="-342900"/>
            <a:r>
              <a:rPr lang="en-US" b="1" dirty="0" smtClean="0">
                <a:solidFill>
                  <a:srgbClr val="FF0000"/>
                </a:solidFill>
              </a:rPr>
              <a:t>Active Transport Station</a:t>
            </a:r>
          </a:p>
          <a:p>
            <a:pPr marL="342900" indent="-342900">
              <a:buFont typeface="Arial" panose="020B0604020202020204" pitchFamily="34" charset="0"/>
              <a:buChar char="•"/>
            </a:pPr>
            <a:r>
              <a:rPr lang="en-US" dirty="0" smtClean="0"/>
              <a:t>You will be assigned to one station at a time for </a:t>
            </a:r>
            <a:r>
              <a:rPr lang="en-US" dirty="0" smtClean="0">
                <a:solidFill>
                  <a:srgbClr val="FF0000"/>
                </a:solidFill>
              </a:rPr>
              <a:t>10 minutes </a:t>
            </a:r>
            <a:r>
              <a:rPr lang="en-US" dirty="0" smtClean="0"/>
              <a:t>each</a:t>
            </a:r>
          </a:p>
          <a:p>
            <a:pPr marL="342900" indent="-342900">
              <a:buFont typeface="Arial" panose="020B0604020202020204" pitchFamily="34" charset="0"/>
              <a:buChar char="•"/>
            </a:pPr>
            <a:r>
              <a:rPr lang="en-US" dirty="0" smtClean="0"/>
              <a:t>You are to analyze the model on each station and answer the questions on the sheet.</a:t>
            </a:r>
          </a:p>
          <a:p>
            <a:pPr marL="800100" lvl="1" indent="-342900"/>
            <a:r>
              <a:rPr lang="en-US" dirty="0" smtClean="0"/>
              <a:t>You can discuss the questions with anyone on your station.</a:t>
            </a:r>
          </a:p>
          <a:p>
            <a:pPr marL="800100" lvl="1" indent="-342900"/>
            <a:r>
              <a:rPr lang="en-US" dirty="0" smtClean="0"/>
              <a:t>You may also use your notes to answer the questions.</a:t>
            </a:r>
          </a:p>
          <a:p>
            <a:pPr marL="800100" lvl="1" indent="-342900"/>
            <a:endParaRPr lang="en-US" dirty="0" smtClean="0"/>
          </a:p>
          <a:p>
            <a:pPr marL="800100" lvl="1" indent="-342900"/>
            <a:endParaRPr lang="en-US" dirty="0" smtClean="0"/>
          </a:p>
          <a:p>
            <a:pPr marL="342900" indent="-342900"/>
            <a:endParaRPr lang="en-US" dirty="0" smtClean="0"/>
          </a:p>
        </p:txBody>
      </p:sp>
    </p:spTree>
    <p:extLst>
      <p:ext uri="{BB962C8B-B14F-4D97-AF65-F5344CB8AC3E}">
        <p14:creationId xmlns:p14="http://schemas.microsoft.com/office/powerpoint/2010/main" val="3407242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91200" cy="533400"/>
          </a:xfrm>
        </p:spPr>
        <p:txBody>
          <a:bodyPr>
            <a:normAutofit fontScale="90000"/>
          </a:bodyPr>
          <a:lstStyle/>
          <a:p>
            <a:pPr>
              <a:defRPr/>
            </a:pPr>
            <a:r>
              <a:rPr lang="en-US" dirty="0" smtClean="0"/>
              <a:t>Resources</a:t>
            </a:r>
            <a:endParaRPr lang="en-US" dirty="0"/>
          </a:p>
        </p:txBody>
      </p:sp>
      <p:sp>
        <p:nvSpPr>
          <p:cNvPr id="34819" name="Content Placeholder 2"/>
          <p:cNvSpPr>
            <a:spLocks noGrp="1"/>
          </p:cNvSpPr>
          <p:nvPr>
            <p:ph idx="1"/>
          </p:nvPr>
        </p:nvSpPr>
        <p:spPr>
          <a:xfrm>
            <a:off x="0" y="762000"/>
            <a:ext cx="8915400" cy="5364163"/>
          </a:xfrm>
        </p:spPr>
        <p:txBody>
          <a:bodyPr/>
          <a:lstStyle/>
          <a:p>
            <a:r>
              <a:rPr lang="en-US" altLang="en-US" sz="1200" smtClean="0">
                <a:hlinkClick r:id="rId2"/>
              </a:rPr>
              <a:t>http://edtech2.boisestate.edu/pattymcginnis/592/Files/506%20Lesson%202%20Egg%20Osmosis%20Lab.pdf</a:t>
            </a:r>
            <a:r>
              <a:rPr lang="en-US" altLang="en-US" sz="1200" smtClean="0"/>
              <a:t/>
            </a:r>
            <a:br>
              <a:rPr lang="en-US" altLang="en-US" sz="1200" smtClean="0"/>
            </a:br>
            <a:r>
              <a:rPr lang="en-US" altLang="en-US" sz="1200" smtClean="0"/>
              <a:t/>
            </a:r>
            <a:br>
              <a:rPr lang="en-US" altLang="en-US" sz="1200" smtClean="0"/>
            </a:br>
            <a:r>
              <a:rPr lang="en-US" altLang="en-US" sz="1200" smtClean="0">
                <a:hlinkClick r:id="rId3"/>
              </a:rPr>
              <a:t>http://www.sas.upenn.edu/~upshaw/osmosis.pdf</a:t>
            </a:r>
            <a:endParaRPr lang="en-US" altLang="en-US" sz="1200" smtClean="0"/>
          </a:p>
          <a:p>
            <a:r>
              <a:rPr lang="en-US" altLang="en-US" sz="1200" smtClean="0">
                <a:hlinkClick r:id="rId4"/>
              </a:rPr>
              <a:t>http://www.scienceclarified.com/everyday/Real-Life-Chemistry-Vol-2/Osmosis-Real-life-applications.html</a:t>
            </a:r>
            <a:endParaRPr lang="en-US" altLang="en-US" sz="1200" smtClean="0"/>
          </a:p>
          <a:p>
            <a:r>
              <a:rPr lang="en-US" altLang="en-US" sz="1200" smtClean="0">
                <a:hlinkClick r:id="rId5"/>
              </a:rPr>
              <a:t>http://www.biology4kids.com/files/cell2_activetran.html</a:t>
            </a:r>
            <a:endParaRPr lang="en-US" altLang="en-US" sz="1200" smtClean="0"/>
          </a:p>
          <a:p>
            <a:r>
              <a:rPr lang="en-US" altLang="en-US" sz="1200" smtClean="0">
                <a:hlinkClick r:id="rId6"/>
              </a:rPr>
              <a:t>https://jeopardylabs.com/play/diffusion</a:t>
            </a:r>
            <a:endParaRPr lang="en-US" altLang="en-US" sz="1200" smtClean="0"/>
          </a:p>
          <a:p>
            <a:r>
              <a:rPr lang="en-US" altLang="en-US" sz="1200" smtClean="0">
                <a:hlinkClick r:id="rId7"/>
              </a:rPr>
              <a:t>http://www.bu.edu/gk12/xiaojuan/Lessons/diffusion.html</a:t>
            </a:r>
            <a:endParaRPr lang="en-US" altLang="en-US" sz="1200" smtClean="0"/>
          </a:p>
          <a:p>
            <a:r>
              <a:rPr lang="en-US" altLang="en-US" sz="1200" smtClean="0">
                <a:hlinkClick r:id="rId8"/>
              </a:rPr>
              <a:t>http://www.jdenuno.com/APBiology/APBIO.htm</a:t>
            </a:r>
            <a:endParaRPr lang="en-US" altLang="en-US" sz="1200" smtClean="0"/>
          </a:p>
          <a:p>
            <a:r>
              <a:rPr lang="en-US" altLang="en-US" sz="1200" smtClean="0">
                <a:hlinkClick r:id="rId9"/>
              </a:rPr>
              <a:t>http://www.mhhe.com/biosci/genbio/biolink/j_explorations/explorations.html</a:t>
            </a:r>
            <a:endParaRPr lang="en-US" altLang="en-US" sz="1200" smtClean="0"/>
          </a:p>
          <a:p>
            <a:r>
              <a:rPr lang="en-US" altLang="en-US" sz="1200" smtClean="0">
                <a:hlinkClick r:id="rId10"/>
              </a:rPr>
              <a:t>https://www.msu.edu/~mckinl29/unit3.htm</a:t>
            </a:r>
            <a:endParaRPr lang="en-US" altLang="en-US" sz="1200" smtClean="0"/>
          </a:p>
          <a:p>
            <a:r>
              <a:rPr lang="en-US" altLang="en-US" sz="1200" smtClean="0">
                <a:hlinkClick r:id="rId10"/>
              </a:rPr>
              <a:t>https://www.msu.edu/~mckinl29/unit3.htm</a:t>
            </a:r>
            <a:endParaRPr lang="en-US" altLang="en-US" sz="1200" smtClean="0"/>
          </a:p>
          <a:p>
            <a:r>
              <a:rPr lang="en-US" altLang="en-US" sz="1200" smtClean="0">
                <a:hlinkClick r:id="rId11"/>
              </a:rPr>
              <a:t>http://leavingbio.net/OSMOSIS%20AND%20DIFFUSION.htm</a:t>
            </a:r>
            <a:endParaRPr lang="en-US" altLang="en-US" sz="1200" smtClean="0"/>
          </a:p>
          <a:p>
            <a:r>
              <a:rPr lang="en-US" altLang="en-US" sz="1200" smtClean="0">
                <a:hlinkClick r:id="rId12"/>
              </a:rPr>
              <a:t>http://www.vssm.org/open/a2V5d29yZD1xdWVzdGlvbnMrYW5kK2Fuc3dlcnMrb3Ntb3NpcythbmQrZGlmZnVzaW9uJmxpbms9aHR0cCUzQSUyRiUyRmZhY3dlYi5ub3J0aHNlYXR0bGUuZWR1JTJGY3NoZXJpZGFuJTJGTGFiMDNfT3Ntb3Npcy5wZGY</a:t>
            </a:r>
            <a:endParaRPr lang="en-US" altLang="en-US" sz="1200" smtClean="0"/>
          </a:p>
          <a:p>
            <a:r>
              <a:rPr lang="en-US" altLang="en-US" sz="1200" smtClean="0">
                <a:hlinkClick r:id="rId13"/>
              </a:rPr>
              <a:t>http://www.vssm.org/open/a2V5d29yZD1xdWVzdGlvbnMrYW5kK2Fuc3dlcnMrb3Ntb3NpcythbmQrZGlmZnVzaW9uJmxpbms9aHR0cCUzQSUyRiUyRmNzdGEubmV0d29ya2F0cy5jb20lMkZzdGFmZl9vbmxpbmUlMkZzdGFmZiUyRnVwbG9hZHMlMkZzcGVha2VycyUyRjMyM19kaWZmdXNpb25zdHVkZW50LnBkZg</a:t>
            </a:r>
            <a:endParaRPr lang="en-US" altLang="en-US" sz="1200" smtClean="0"/>
          </a:p>
          <a:p>
            <a:r>
              <a:rPr lang="en-US" altLang="en-US" sz="1200" smtClean="0">
                <a:hlinkClick r:id="rId14"/>
              </a:rPr>
              <a:t>http://www.buzzle.com/articles/osmosis-examples-of-osmosis.html</a:t>
            </a:r>
            <a:endParaRPr lang="en-US" altLang="en-US" sz="1200" smtClean="0"/>
          </a:p>
          <a:p>
            <a:r>
              <a:rPr lang="en-US" altLang="en-US" sz="1200" smtClean="0">
                <a:hlinkClick r:id="rId15"/>
              </a:rPr>
              <a:t>http://education.seattlepi.com/examples-osmosis-3608.html</a:t>
            </a:r>
            <a:endParaRPr lang="en-US" altLang="en-US" sz="1200" smtClean="0"/>
          </a:p>
          <a:p>
            <a:r>
              <a:rPr lang="en-US" altLang="en-US" sz="1200" smtClean="0">
                <a:hlinkClick r:id="rId16"/>
              </a:rPr>
              <a:t>http://ezinearticles.com/?Principles-of-Osmosis-and-Diffusion-in-Dialysis-Treatment&amp;id=8173587</a:t>
            </a:r>
            <a:endParaRPr lang="en-US" altLang="en-US" sz="1200" smtClean="0"/>
          </a:p>
          <a:p>
            <a:r>
              <a:rPr lang="en-US" altLang="en-US" sz="1200" smtClean="0">
                <a:hlinkClick r:id="rId17"/>
              </a:rPr>
              <a:t>http://www.sv.vt.edu/classes/MSE2034_NoteBook/MSE2034_kriz_NoteBook/diffusion/apps/body.html</a:t>
            </a:r>
            <a:endParaRPr lang="en-US" altLang="en-US" sz="1200" smtClean="0"/>
          </a:p>
          <a:p>
            <a:r>
              <a:rPr lang="en-US" altLang="en-US" sz="1200" smtClean="0">
                <a:hlinkClick r:id="rId18"/>
              </a:rPr>
              <a:t>http://science.howstuffworks.com/reverse-osmosis3.htm</a:t>
            </a:r>
            <a:endParaRPr lang="en-US" altLang="en-US" sz="1200" smtClean="0"/>
          </a:p>
          <a:p>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875" y="914400"/>
            <a:ext cx="32766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168275"/>
            <a:ext cx="8305800" cy="646113"/>
          </a:xfrm>
        </p:spPr>
        <p:txBody>
          <a:bodyPr/>
          <a:lstStyle/>
          <a:p>
            <a:pPr>
              <a:defRPr/>
            </a:pPr>
            <a:r>
              <a:rPr lang="en-US" dirty="0" smtClean="0"/>
              <a:t>Terms to Know</a:t>
            </a:r>
            <a:endParaRPr lang="en-US" dirty="0"/>
          </a:p>
        </p:txBody>
      </p:sp>
      <p:sp>
        <p:nvSpPr>
          <p:cNvPr id="4" name="Content Placeholder 3"/>
          <p:cNvSpPr>
            <a:spLocks noGrp="1"/>
          </p:cNvSpPr>
          <p:nvPr>
            <p:ph sz="half" idx="1"/>
          </p:nvPr>
        </p:nvSpPr>
        <p:spPr>
          <a:xfrm>
            <a:off x="152400" y="914400"/>
            <a:ext cx="5181600" cy="5842000"/>
          </a:xfrm>
        </p:spPr>
        <p:txBody>
          <a:bodyPr/>
          <a:lstStyle/>
          <a:p>
            <a:pPr marL="342900" indent="-342900">
              <a:buFont typeface="Arial" panose="020B0604020202020204" pitchFamily="34" charset="0"/>
              <a:buChar char="•"/>
            </a:pPr>
            <a:r>
              <a:rPr lang="en-US" sz="1800" dirty="0" smtClean="0">
                <a:solidFill>
                  <a:srgbClr val="FF0000"/>
                </a:solidFill>
                <a:cs typeface="Times New Roman" panose="02020603050405020304" pitchFamily="18" charset="0"/>
              </a:rPr>
              <a:t>Concentration</a:t>
            </a:r>
            <a:r>
              <a:rPr lang="en-US" sz="1800" dirty="0" smtClean="0">
                <a:cs typeface="Times New Roman" panose="02020603050405020304" pitchFamily="18" charset="0"/>
              </a:rPr>
              <a:t> – the amount of solute in a solution.</a:t>
            </a:r>
          </a:p>
          <a:p>
            <a:pPr marL="342900" indent="-342900">
              <a:buFont typeface="Arial" panose="020B0604020202020204" pitchFamily="34" charset="0"/>
              <a:buChar char="•"/>
            </a:pPr>
            <a:endParaRPr lang="en-US" sz="1800" dirty="0" smtClean="0">
              <a:cs typeface="Times New Roman" panose="02020603050405020304" pitchFamily="18" charset="0"/>
            </a:endParaRPr>
          </a:p>
          <a:p>
            <a:pPr marL="342900" indent="-342900">
              <a:buFont typeface="Arial" panose="020B0604020202020204" pitchFamily="34" charset="0"/>
              <a:buChar char="•"/>
            </a:pPr>
            <a:r>
              <a:rPr lang="en-US" sz="1800" dirty="0" smtClean="0">
                <a:solidFill>
                  <a:srgbClr val="FF0000"/>
                </a:solidFill>
                <a:cs typeface="Times New Roman" panose="02020603050405020304" pitchFamily="18" charset="0"/>
              </a:rPr>
              <a:t>Solute</a:t>
            </a:r>
            <a:r>
              <a:rPr lang="en-US" sz="1800" dirty="0" smtClean="0">
                <a:cs typeface="Times New Roman" panose="02020603050405020304" pitchFamily="18" charset="0"/>
              </a:rPr>
              <a:t> – the dissolved substance in a solution. </a:t>
            </a:r>
            <a:r>
              <a:rPr lang="en-US" sz="1800" dirty="0" smtClean="0">
                <a:solidFill>
                  <a:srgbClr val="FF0000"/>
                </a:solidFill>
                <a:cs typeface="Times New Roman" panose="02020603050405020304" pitchFamily="18" charset="0"/>
              </a:rPr>
              <a:t>What is being mixed?</a:t>
            </a:r>
          </a:p>
          <a:p>
            <a:pPr marL="342900" indent="-342900">
              <a:buFont typeface="Arial" panose="020B0604020202020204" pitchFamily="34" charset="0"/>
              <a:buChar char="•"/>
            </a:pPr>
            <a:endParaRPr lang="en-US" sz="1800" dirty="0" smtClean="0">
              <a:solidFill>
                <a:srgbClr val="FF0000"/>
              </a:solidFill>
              <a:cs typeface="Times New Roman" panose="02020603050405020304" pitchFamily="18" charset="0"/>
            </a:endParaRPr>
          </a:p>
          <a:p>
            <a:pPr marL="342900" indent="-342900">
              <a:buFont typeface="Arial" panose="020B0604020202020204" pitchFamily="34" charset="0"/>
              <a:buChar char="•"/>
            </a:pPr>
            <a:r>
              <a:rPr lang="en-US" sz="1800" dirty="0" smtClean="0">
                <a:solidFill>
                  <a:srgbClr val="FF0000"/>
                </a:solidFill>
                <a:cs typeface="Times New Roman" panose="02020603050405020304" pitchFamily="18" charset="0"/>
              </a:rPr>
              <a:t>Solvent </a:t>
            </a:r>
            <a:r>
              <a:rPr lang="en-US" sz="1800" dirty="0" smtClean="0">
                <a:cs typeface="Times New Roman" panose="02020603050405020304" pitchFamily="18" charset="0"/>
              </a:rPr>
              <a:t>– the substance the solute is dissolved in. </a:t>
            </a:r>
            <a:r>
              <a:rPr lang="en-US" sz="1800" dirty="0" smtClean="0">
                <a:solidFill>
                  <a:srgbClr val="FF0000"/>
                </a:solidFill>
                <a:cs typeface="Times New Roman" panose="02020603050405020304" pitchFamily="18" charset="0"/>
              </a:rPr>
              <a:t>What is the substance we are mixing in?</a:t>
            </a:r>
          </a:p>
          <a:p>
            <a:pPr marL="342900" indent="-342900">
              <a:buFont typeface="Arial" panose="020B0604020202020204" pitchFamily="34" charset="0"/>
              <a:buChar char="•"/>
            </a:pPr>
            <a:endParaRPr lang="en-US" sz="1800" dirty="0" smtClean="0">
              <a:cs typeface="Times New Roman" panose="02020603050405020304" pitchFamily="18" charset="0"/>
            </a:endParaRPr>
          </a:p>
          <a:p>
            <a:pPr marL="342900" indent="-342900">
              <a:buFont typeface="Arial" panose="020B0604020202020204" pitchFamily="34" charset="0"/>
              <a:buChar char="•"/>
            </a:pPr>
            <a:r>
              <a:rPr lang="en-US" sz="1800" dirty="0" smtClean="0">
                <a:solidFill>
                  <a:srgbClr val="FF0000"/>
                </a:solidFill>
                <a:cs typeface="Times New Roman" panose="02020603050405020304" pitchFamily="18" charset="0"/>
              </a:rPr>
              <a:t>Solution </a:t>
            </a:r>
            <a:r>
              <a:rPr lang="en-US" sz="1800" dirty="0" smtClean="0">
                <a:cs typeface="Times New Roman" panose="02020603050405020304" pitchFamily="18" charset="0"/>
              </a:rPr>
              <a:t>– a mixture in which two or more substances </a:t>
            </a:r>
            <a:r>
              <a:rPr lang="en-US" sz="1800" dirty="0" smtClean="0">
                <a:solidFill>
                  <a:srgbClr val="FF0000"/>
                </a:solidFill>
                <a:cs typeface="Times New Roman" panose="02020603050405020304" pitchFamily="18" charset="0"/>
              </a:rPr>
              <a:t>are mixed evenly.</a:t>
            </a:r>
          </a:p>
          <a:p>
            <a:pPr marL="342900" indent="-342900">
              <a:buFont typeface="Arial" panose="020B0604020202020204" pitchFamily="34" charset="0"/>
              <a:buChar char="•"/>
            </a:pPr>
            <a:endParaRPr lang="en-US" sz="1800" dirty="0" smtClean="0">
              <a:cs typeface="Times New Roman" panose="02020603050405020304" pitchFamily="18" charset="0"/>
            </a:endParaRPr>
          </a:p>
          <a:p>
            <a:pPr marL="342900" indent="-342900">
              <a:buFont typeface="Arial" panose="020B0604020202020204" pitchFamily="34" charset="0"/>
              <a:buChar char="•"/>
            </a:pPr>
            <a:r>
              <a:rPr lang="en-US" sz="1800" dirty="0" smtClean="0">
                <a:solidFill>
                  <a:srgbClr val="FF0000"/>
                </a:solidFill>
                <a:cs typeface="Times New Roman" panose="02020603050405020304" pitchFamily="18" charset="0"/>
              </a:rPr>
              <a:t>Concentration Gradient </a:t>
            </a:r>
            <a:r>
              <a:rPr lang="en-US" sz="1800" dirty="0" smtClean="0">
                <a:cs typeface="Times New Roman" panose="02020603050405020304" pitchFamily="18" charset="0"/>
              </a:rPr>
              <a:t>- the gradual difference in the concentration of solutes in a solution between two regions</a:t>
            </a:r>
            <a:r>
              <a:rPr lang="en-US" dirty="0" smtClean="0">
                <a:cs typeface="Times New Roman" panose="02020603050405020304" pitchFamily="18" charset="0"/>
              </a:rPr>
              <a:t>.</a:t>
            </a:r>
          </a:p>
          <a:p>
            <a:pPr marL="342900" indent="-342900"/>
            <a:endParaRPr lang="en-US" dirty="0" smtClean="0"/>
          </a:p>
        </p:txBody>
      </p:sp>
      <p:pic>
        <p:nvPicPr>
          <p:cNvPr id="9221"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49875" y="4287838"/>
            <a:ext cx="3292475" cy="246856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7" name="Rectangle 99"/>
          <p:cNvSpPr>
            <a:spLocks noChangeArrowheads="1"/>
          </p:cNvSpPr>
          <p:nvPr/>
        </p:nvSpPr>
        <p:spPr bwMode="auto">
          <a:xfrm>
            <a:off x="228600" y="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en-US" sz="3600" dirty="0">
                <a:solidFill>
                  <a:srgbClr val="FF0000"/>
                </a:solidFill>
                <a:latin typeface="Calibri" panose="020F0502020204030204" pitchFamily="34" charset="0"/>
                <a:ea typeface="Times New Roman" panose="02020603050405020304" pitchFamily="18" charset="0"/>
                <a:cs typeface="Arial" panose="020B0604020202020204" pitchFamily="34" charset="0"/>
              </a:rPr>
              <a:t>Recap: Cell Membrane (Transport) Notes</a:t>
            </a:r>
          </a:p>
          <a:p>
            <a:pPr algn="ctr" eaLnBrk="1" hangingPunct="1">
              <a:spcBef>
                <a:spcPct val="0"/>
              </a:spcBef>
              <a:spcAft>
                <a:spcPct val="0"/>
              </a:spcAft>
              <a:buFontTx/>
              <a:buNone/>
            </a:pPr>
            <a:endParaRPr lang="en-US" altLang="en-US" sz="1400" b="0" dirty="0">
              <a:solidFill>
                <a:srgbClr val="FF0000"/>
              </a:solidFill>
              <a:ea typeface="Times New Roman" panose="02020603050405020304" pitchFamily="18" charset="0"/>
              <a:cs typeface="Arial" panose="020B0604020202020204" pitchFamily="34" charset="0"/>
            </a:endParaRPr>
          </a:p>
          <a:p>
            <a:pPr>
              <a:spcBef>
                <a:spcPct val="0"/>
              </a:spcBef>
              <a:spcAft>
                <a:spcPct val="0"/>
              </a:spcAft>
              <a:buFontTx/>
              <a:buNone/>
            </a:pPr>
            <a:r>
              <a:rPr lang="en-US" altLang="en-US" sz="2800" dirty="0">
                <a:latin typeface="Calibri" panose="020F0502020204030204" pitchFamily="34" charset="0"/>
                <a:ea typeface="Times New Roman" panose="02020603050405020304" pitchFamily="18" charset="0"/>
                <a:cs typeface="Arial" panose="020B0604020202020204" pitchFamily="34" charset="0"/>
              </a:rPr>
              <a:t>Cell Membrane and Cell Wall:</a:t>
            </a:r>
            <a:endParaRPr lang="en-US" altLang="en-US" sz="2800" b="0" dirty="0">
              <a:ea typeface="Times New Roman" panose="02020603050405020304" pitchFamily="18" charset="0"/>
              <a:cs typeface="Arial" panose="020B0604020202020204" pitchFamily="34" charset="0"/>
            </a:endParaRPr>
          </a:p>
          <a:p>
            <a:pPr>
              <a:spcBef>
                <a:spcPct val="0"/>
              </a:spcBef>
              <a:spcAft>
                <a:spcPct val="0"/>
              </a:spcAft>
              <a:buFontTx/>
              <a:buChar char="•"/>
            </a:pPr>
            <a:r>
              <a:rPr lang="en-US" altLang="en-US" sz="2400" dirty="0">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rPr>
              <a:t>ALL </a:t>
            </a:r>
            <a:r>
              <a:rPr lang="en-US" altLang="en-US" sz="2400" b="0" dirty="0">
                <a:solidFill>
                  <a:srgbClr val="FF0000"/>
                </a:solidFill>
                <a:latin typeface="Calibri" panose="020F0502020204030204" pitchFamily="34" charset="0"/>
                <a:ea typeface="Times New Roman" panose="02020603050405020304" pitchFamily="18" charset="0"/>
                <a:cs typeface="Arial" panose="020B0604020202020204" pitchFamily="34" charset="0"/>
              </a:rPr>
              <a:t>cells have a </a:t>
            </a:r>
            <a:r>
              <a:rPr lang="en-US" alt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rPr>
              <a:t>cell membrane</a:t>
            </a:r>
            <a:r>
              <a:rPr lang="en-US" altLang="en-US" sz="2400" b="0" dirty="0">
                <a:solidFill>
                  <a:srgbClr val="FF0000"/>
                </a:solidFill>
                <a:latin typeface="Calibri" panose="020F0502020204030204" pitchFamily="34" charset="0"/>
                <a:ea typeface="Times New Roman" panose="02020603050405020304" pitchFamily="18" charset="0"/>
                <a:cs typeface="Arial" panose="020B0604020202020204" pitchFamily="34" charset="0"/>
              </a:rPr>
              <a:t> made of </a:t>
            </a:r>
            <a:r>
              <a:rPr lang="en-US" alt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rPr>
              <a:t>proteins</a:t>
            </a:r>
            <a:r>
              <a:rPr lang="en-US" altLang="en-US" sz="2400" b="0" dirty="0">
                <a:solidFill>
                  <a:srgbClr val="FF0000"/>
                </a:solidFill>
                <a:latin typeface="Calibri" panose="020F0502020204030204" pitchFamily="34" charset="0"/>
                <a:ea typeface="Times New Roman" panose="02020603050405020304" pitchFamily="18" charset="0"/>
                <a:cs typeface="Arial" panose="020B0604020202020204" pitchFamily="34" charset="0"/>
              </a:rPr>
              <a:t> and </a:t>
            </a:r>
            <a:r>
              <a:rPr lang="en-US" alt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rPr>
              <a:t>lipids</a:t>
            </a:r>
            <a:r>
              <a:rPr lang="en-US" altLang="en-US" sz="2400" b="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2400" b="0" dirty="0">
              <a:solidFill>
                <a:srgbClr val="FF0000"/>
              </a:solidFill>
              <a:ea typeface="Times New Roman" panose="02020603050405020304" pitchFamily="18" charset="0"/>
              <a:cs typeface="Arial" panose="020B0604020202020204" pitchFamily="34" charset="0"/>
            </a:endParaRPr>
          </a:p>
          <a:p>
            <a:pPr>
              <a:spcBef>
                <a:spcPct val="0"/>
              </a:spcBef>
              <a:spcAft>
                <a:spcPct val="0"/>
              </a:spcAft>
              <a:buFontTx/>
              <a:buNone/>
            </a:pPr>
            <a:endParaRPr lang="en-US" altLang="en-US" sz="1800" b="0" dirty="0">
              <a:ea typeface="Times New Roman" panose="02020603050405020304" pitchFamily="18" charset="0"/>
              <a:cs typeface="Arial" panose="020B0604020202020204" pitchFamily="34" charset="0"/>
            </a:endParaRPr>
          </a:p>
        </p:txBody>
      </p:sp>
      <p:grpSp>
        <p:nvGrpSpPr>
          <p:cNvPr id="23555" name="Group 1"/>
          <p:cNvGrpSpPr>
            <a:grpSpLocks/>
          </p:cNvGrpSpPr>
          <p:nvPr/>
        </p:nvGrpSpPr>
        <p:grpSpPr bwMode="auto">
          <a:xfrm>
            <a:off x="609599" y="1630363"/>
            <a:ext cx="7467600" cy="1373187"/>
            <a:chOff x="1238" y="2153"/>
            <a:chExt cx="8829" cy="2707"/>
          </a:xfrm>
        </p:grpSpPr>
        <p:grpSp>
          <p:nvGrpSpPr>
            <p:cNvPr id="23564" name="Group 7"/>
            <p:cNvGrpSpPr>
              <a:grpSpLocks/>
            </p:cNvGrpSpPr>
            <p:nvPr/>
          </p:nvGrpSpPr>
          <p:grpSpPr bwMode="auto">
            <a:xfrm>
              <a:off x="1238" y="2153"/>
              <a:ext cx="7551" cy="2707"/>
              <a:chOff x="632" y="2042"/>
              <a:chExt cx="7471" cy="2998"/>
            </a:xfrm>
          </p:grpSpPr>
          <p:grpSp>
            <p:nvGrpSpPr>
              <p:cNvPr id="23570" name="Group 15"/>
              <p:cNvGrpSpPr>
                <a:grpSpLocks/>
              </p:cNvGrpSpPr>
              <p:nvPr/>
            </p:nvGrpSpPr>
            <p:grpSpPr bwMode="auto">
              <a:xfrm>
                <a:off x="3119" y="2890"/>
                <a:ext cx="4984" cy="1051"/>
                <a:chOff x="1815" y="1649"/>
                <a:chExt cx="4984" cy="1051"/>
              </a:xfrm>
            </p:grpSpPr>
            <p:grpSp>
              <p:nvGrpSpPr>
                <p:cNvPr id="23578" name="Group 72"/>
                <p:cNvGrpSpPr>
                  <a:grpSpLocks/>
                </p:cNvGrpSpPr>
                <p:nvPr/>
              </p:nvGrpSpPr>
              <p:grpSpPr bwMode="auto">
                <a:xfrm>
                  <a:off x="1815" y="1649"/>
                  <a:ext cx="1054" cy="1047"/>
                  <a:chOff x="1815" y="1649"/>
                  <a:chExt cx="1054" cy="1047"/>
                </a:xfrm>
              </p:grpSpPr>
              <p:grpSp>
                <p:nvGrpSpPr>
                  <p:cNvPr id="23635" name="Group 86"/>
                  <p:cNvGrpSpPr>
                    <a:grpSpLocks/>
                  </p:cNvGrpSpPr>
                  <p:nvPr/>
                </p:nvGrpSpPr>
                <p:grpSpPr bwMode="auto">
                  <a:xfrm rot="10800000">
                    <a:off x="1820" y="2244"/>
                    <a:ext cx="1049" cy="452"/>
                    <a:chOff x="1815" y="1485"/>
                    <a:chExt cx="1350" cy="660"/>
                  </a:xfrm>
                </p:grpSpPr>
                <p:grpSp>
                  <p:nvGrpSpPr>
                    <p:cNvPr id="23649" name="Group 95"/>
                    <p:cNvGrpSpPr>
                      <a:grpSpLocks/>
                    </p:cNvGrpSpPr>
                    <p:nvPr/>
                  </p:nvGrpSpPr>
                  <p:grpSpPr bwMode="auto">
                    <a:xfrm>
                      <a:off x="1815" y="1485"/>
                      <a:ext cx="450" cy="660"/>
                      <a:chOff x="1815" y="1485"/>
                      <a:chExt cx="450" cy="660"/>
                    </a:xfrm>
                  </p:grpSpPr>
                  <p:sp>
                    <p:nvSpPr>
                      <p:cNvPr id="23658" name="Oval 9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59" name="AutoShape 97"/>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60" name="AutoShape 96"/>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50" name="Group 91"/>
                    <p:cNvGrpSpPr>
                      <a:grpSpLocks/>
                    </p:cNvGrpSpPr>
                    <p:nvPr/>
                  </p:nvGrpSpPr>
                  <p:grpSpPr bwMode="auto">
                    <a:xfrm>
                      <a:off x="2265" y="1485"/>
                      <a:ext cx="450" cy="660"/>
                      <a:chOff x="1815" y="1485"/>
                      <a:chExt cx="450" cy="660"/>
                    </a:xfrm>
                  </p:grpSpPr>
                  <p:sp>
                    <p:nvSpPr>
                      <p:cNvPr id="23655" name="Oval 9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56" name="AutoShape 93"/>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57" name="AutoShape 92"/>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51" name="Group 87"/>
                    <p:cNvGrpSpPr>
                      <a:grpSpLocks/>
                    </p:cNvGrpSpPr>
                    <p:nvPr/>
                  </p:nvGrpSpPr>
                  <p:grpSpPr bwMode="auto">
                    <a:xfrm>
                      <a:off x="2715" y="1485"/>
                      <a:ext cx="450" cy="660"/>
                      <a:chOff x="1815" y="1485"/>
                      <a:chExt cx="450" cy="660"/>
                    </a:xfrm>
                  </p:grpSpPr>
                  <p:sp>
                    <p:nvSpPr>
                      <p:cNvPr id="23652" name="Oval 9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53" name="AutoShape 89"/>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54" name="AutoShape 88"/>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23636" name="Group 73"/>
                  <p:cNvGrpSpPr>
                    <a:grpSpLocks/>
                  </p:cNvGrpSpPr>
                  <p:nvPr/>
                </p:nvGrpSpPr>
                <p:grpSpPr bwMode="auto">
                  <a:xfrm>
                    <a:off x="1815" y="1649"/>
                    <a:ext cx="1049" cy="452"/>
                    <a:chOff x="1815" y="1485"/>
                    <a:chExt cx="1350" cy="660"/>
                  </a:xfrm>
                </p:grpSpPr>
                <p:grpSp>
                  <p:nvGrpSpPr>
                    <p:cNvPr id="23637" name="Group 82"/>
                    <p:cNvGrpSpPr>
                      <a:grpSpLocks/>
                    </p:cNvGrpSpPr>
                    <p:nvPr/>
                  </p:nvGrpSpPr>
                  <p:grpSpPr bwMode="auto">
                    <a:xfrm>
                      <a:off x="1815" y="1485"/>
                      <a:ext cx="450" cy="660"/>
                      <a:chOff x="1815" y="1485"/>
                      <a:chExt cx="450" cy="660"/>
                    </a:xfrm>
                  </p:grpSpPr>
                  <p:sp>
                    <p:nvSpPr>
                      <p:cNvPr id="23646" name="Oval 85"/>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47" name="AutoShape 84"/>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48" name="AutoShape 83"/>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38" name="Group 78"/>
                    <p:cNvGrpSpPr>
                      <a:grpSpLocks/>
                    </p:cNvGrpSpPr>
                    <p:nvPr/>
                  </p:nvGrpSpPr>
                  <p:grpSpPr bwMode="auto">
                    <a:xfrm>
                      <a:off x="2265" y="1485"/>
                      <a:ext cx="450" cy="660"/>
                      <a:chOff x="1815" y="1485"/>
                      <a:chExt cx="450" cy="660"/>
                    </a:xfrm>
                  </p:grpSpPr>
                  <p:sp>
                    <p:nvSpPr>
                      <p:cNvPr id="23643" name="Oval 8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44" name="AutoShape 80"/>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45" name="AutoShape 79"/>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39" name="Group 74"/>
                    <p:cNvGrpSpPr>
                      <a:grpSpLocks/>
                    </p:cNvGrpSpPr>
                    <p:nvPr/>
                  </p:nvGrpSpPr>
                  <p:grpSpPr bwMode="auto">
                    <a:xfrm>
                      <a:off x="2715" y="1485"/>
                      <a:ext cx="450" cy="660"/>
                      <a:chOff x="1815" y="1485"/>
                      <a:chExt cx="450" cy="660"/>
                    </a:xfrm>
                  </p:grpSpPr>
                  <p:sp>
                    <p:nvSpPr>
                      <p:cNvPr id="23640" name="Oval 7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41" name="AutoShape 76"/>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42" name="AutoShape 75"/>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grpSp>
              <p:nvGrpSpPr>
                <p:cNvPr id="23579" name="Group 45"/>
                <p:cNvGrpSpPr>
                  <a:grpSpLocks/>
                </p:cNvGrpSpPr>
                <p:nvPr/>
              </p:nvGrpSpPr>
              <p:grpSpPr bwMode="auto">
                <a:xfrm>
                  <a:off x="3895" y="1649"/>
                  <a:ext cx="1054" cy="1047"/>
                  <a:chOff x="1815" y="1649"/>
                  <a:chExt cx="1054" cy="1047"/>
                </a:xfrm>
              </p:grpSpPr>
              <p:grpSp>
                <p:nvGrpSpPr>
                  <p:cNvPr id="23609" name="Group 59"/>
                  <p:cNvGrpSpPr>
                    <a:grpSpLocks/>
                  </p:cNvGrpSpPr>
                  <p:nvPr/>
                </p:nvGrpSpPr>
                <p:grpSpPr bwMode="auto">
                  <a:xfrm rot="10800000">
                    <a:off x="1820" y="2244"/>
                    <a:ext cx="1049" cy="452"/>
                    <a:chOff x="1815" y="1485"/>
                    <a:chExt cx="1350" cy="660"/>
                  </a:xfrm>
                </p:grpSpPr>
                <p:grpSp>
                  <p:nvGrpSpPr>
                    <p:cNvPr id="23623" name="Group 68"/>
                    <p:cNvGrpSpPr>
                      <a:grpSpLocks/>
                    </p:cNvGrpSpPr>
                    <p:nvPr/>
                  </p:nvGrpSpPr>
                  <p:grpSpPr bwMode="auto">
                    <a:xfrm>
                      <a:off x="1815" y="1485"/>
                      <a:ext cx="450" cy="660"/>
                      <a:chOff x="1815" y="1485"/>
                      <a:chExt cx="450" cy="660"/>
                    </a:xfrm>
                  </p:grpSpPr>
                  <p:sp>
                    <p:nvSpPr>
                      <p:cNvPr id="23632" name="Oval 7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33" name="AutoShape 70"/>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34" name="AutoShape 69"/>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24" name="Group 64"/>
                    <p:cNvGrpSpPr>
                      <a:grpSpLocks/>
                    </p:cNvGrpSpPr>
                    <p:nvPr/>
                  </p:nvGrpSpPr>
                  <p:grpSpPr bwMode="auto">
                    <a:xfrm>
                      <a:off x="2265" y="1485"/>
                      <a:ext cx="450" cy="660"/>
                      <a:chOff x="1815" y="1485"/>
                      <a:chExt cx="450" cy="660"/>
                    </a:xfrm>
                  </p:grpSpPr>
                  <p:sp>
                    <p:nvSpPr>
                      <p:cNvPr id="23629" name="Oval 6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30" name="AutoShape 66"/>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31" name="AutoShape 65"/>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25" name="Group 60"/>
                    <p:cNvGrpSpPr>
                      <a:grpSpLocks/>
                    </p:cNvGrpSpPr>
                    <p:nvPr/>
                  </p:nvGrpSpPr>
                  <p:grpSpPr bwMode="auto">
                    <a:xfrm>
                      <a:off x="2715" y="1485"/>
                      <a:ext cx="450" cy="660"/>
                      <a:chOff x="1815" y="1485"/>
                      <a:chExt cx="450" cy="660"/>
                    </a:xfrm>
                  </p:grpSpPr>
                  <p:sp>
                    <p:nvSpPr>
                      <p:cNvPr id="23626" name="Oval 6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27" name="AutoShape 62"/>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28" name="AutoShape 61"/>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23610" name="Group 46"/>
                  <p:cNvGrpSpPr>
                    <a:grpSpLocks/>
                  </p:cNvGrpSpPr>
                  <p:nvPr/>
                </p:nvGrpSpPr>
                <p:grpSpPr bwMode="auto">
                  <a:xfrm>
                    <a:off x="1815" y="1649"/>
                    <a:ext cx="1049" cy="452"/>
                    <a:chOff x="1815" y="1485"/>
                    <a:chExt cx="1350" cy="660"/>
                  </a:xfrm>
                </p:grpSpPr>
                <p:grpSp>
                  <p:nvGrpSpPr>
                    <p:cNvPr id="23611" name="Group 55"/>
                    <p:cNvGrpSpPr>
                      <a:grpSpLocks/>
                    </p:cNvGrpSpPr>
                    <p:nvPr/>
                  </p:nvGrpSpPr>
                  <p:grpSpPr bwMode="auto">
                    <a:xfrm>
                      <a:off x="1815" y="1485"/>
                      <a:ext cx="450" cy="660"/>
                      <a:chOff x="1815" y="1485"/>
                      <a:chExt cx="450" cy="660"/>
                    </a:xfrm>
                  </p:grpSpPr>
                  <p:sp>
                    <p:nvSpPr>
                      <p:cNvPr id="23620" name="Oval 58"/>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21" name="AutoShape 57"/>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22" name="AutoShape 56"/>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12" name="Group 51"/>
                    <p:cNvGrpSpPr>
                      <a:grpSpLocks/>
                    </p:cNvGrpSpPr>
                    <p:nvPr/>
                  </p:nvGrpSpPr>
                  <p:grpSpPr bwMode="auto">
                    <a:xfrm>
                      <a:off x="2265" y="1485"/>
                      <a:ext cx="450" cy="660"/>
                      <a:chOff x="1815" y="1485"/>
                      <a:chExt cx="450" cy="660"/>
                    </a:xfrm>
                  </p:grpSpPr>
                  <p:sp>
                    <p:nvSpPr>
                      <p:cNvPr id="23617" name="Oval 5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18" name="AutoShape 53"/>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19" name="AutoShape 52"/>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613" name="Group 47"/>
                    <p:cNvGrpSpPr>
                      <a:grpSpLocks/>
                    </p:cNvGrpSpPr>
                    <p:nvPr/>
                  </p:nvGrpSpPr>
                  <p:grpSpPr bwMode="auto">
                    <a:xfrm>
                      <a:off x="2715" y="1485"/>
                      <a:ext cx="450" cy="660"/>
                      <a:chOff x="1815" y="1485"/>
                      <a:chExt cx="450" cy="660"/>
                    </a:xfrm>
                  </p:grpSpPr>
                  <p:sp>
                    <p:nvSpPr>
                      <p:cNvPr id="23614" name="Oval 5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15" name="AutoShape 49"/>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16" name="AutoShape 48"/>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grpSp>
              <p:nvGrpSpPr>
                <p:cNvPr id="23580" name="Group 18"/>
                <p:cNvGrpSpPr>
                  <a:grpSpLocks/>
                </p:cNvGrpSpPr>
                <p:nvPr/>
              </p:nvGrpSpPr>
              <p:grpSpPr bwMode="auto">
                <a:xfrm>
                  <a:off x="5745" y="1653"/>
                  <a:ext cx="1054" cy="1047"/>
                  <a:chOff x="1815" y="1649"/>
                  <a:chExt cx="1054" cy="1047"/>
                </a:xfrm>
              </p:grpSpPr>
              <p:grpSp>
                <p:nvGrpSpPr>
                  <p:cNvPr id="23583" name="Group 32"/>
                  <p:cNvGrpSpPr>
                    <a:grpSpLocks/>
                  </p:cNvGrpSpPr>
                  <p:nvPr/>
                </p:nvGrpSpPr>
                <p:grpSpPr bwMode="auto">
                  <a:xfrm rot="10800000">
                    <a:off x="1820" y="2244"/>
                    <a:ext cx="1049" cy="452"/>
                    <a:chOff x="1815" y="1485"/>
                    <a:chExt cx="1350" cy="660"/>
                  </a:xfrm>
                </p:grpSpPr>
                <p:grpSp>
                  <p:nvGrpSpPr>
                    <p:cNvPr id="23597" name="Group 41"/>
                    <p:cNvGrpSpPr>
                      <a:grpSpLocks/>
                    </p:cNvGrpSpPr>
                    <p:nvPr/>
                  </p:nvGrpSpPr>
                  <p:grpSpPr bwMode="auto">
                    <a:xfrm>
                      <a:off x="1815" y="1485"/>
                      <a:ext cx="450" cy="660"/>
                      <a:chOff x="1815" y="1485"/>
                      <a:chExt cx="450" cy="660"/>
                    </a:xfrm>
                  </p:grpSpPr>
                  <p:sp>
                    <p:nvSpPr>
                      <p:cNvPr id="23606" name="Oval 44"/>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07" name="AutoShape 43"/>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08" name="AutoShape 42"/>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598" name="Group 37"/>
                    <p:cNvGrpSpPr>
                      <a:grpSpLocks/>
                    </p:cNvGrpSpPr>
                    <p:nvPr/>
                  </p:nvGrpSpPr>
                  <p:grpSpPr bwMode="auto">
                    <a:xfrm>
                      <a:off x="2265" y="1485"/>
                      <a:ext cx="450" cy="660"/>
                      <a:chOff x="1815" y="1485"/>
                      <a:chExt cx="450" cy="660"/>
                    </a:xfrm>
                  </p:grpSpPr>
                  <p:sp>
                    <p:nvSpPr>
                      <p:cNvPr id="23603" name="Oval 40"/>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04" name="AutoShape 39"/>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05" name="AutoShape 38"/>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599" name="Group 33"/>
                    <p:cNvGrpSpPr>
                      <a:grpSpLocks/>
                    </p:cNvGrpSpPr>
                    <p:nvPr/>
                  </p:nvGrpSpPr>
                  <p:grpSpPr bwMode="auto">
                    <a:xfrm>
                      <a:off x="2715" y="1485"/>
                      <a:ext cx="450" cy="660"/>
                      <a:chOff x="1815" y="1485"/>
                      <a:chExt cx="450" cy="660"/>
                    </a:xfrm>
                  </p:grpSpPr>
                  <p:sp>
                    <p:nvSpPr>
                      <p:cNvPr id="23600" name="Oval 36"/>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601" name="AutoShape 35"/>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602" name="AutoShape 34"/>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23584" name="Group 19"/>
                  <p:cNvGrpSpPr>
                    <a:grpSpLocks/>
                  </p:cNvGrpSpPr>
                  <p:nvPr/>
                </p:nvGrpSpPr>
                <p:grpSpPr bwMode="auto">
                  <a:xfrm>
                    <a:off x="1815" y="1649"/>
                    <a:ext cx="1049" cy="452"/>
                    <a:chOff x="1815" y="1485"/>
                    <a:chExt cx="1350" cy="660"/>
                  </a:xfrm>
                </p:grpSpPr>
                <p:grpSp>
                  <p:nvGrpSpPr>
                    <p:cNvPr id="23585" name="Group 28"/>
                    <p:cNvGrpSpPr>
                      <a:grpSpLocks/>
                    </p:cNvGrpSpPr>
                    <p:nvPr/>
                  </p:nvGrpSpPr>
                  <p:grpSpPr bwMode="auto">
                    <a:xfrm>
                      <a:off x="1815" y="1485"/>
                      <a:ext cx="450" cy="660"/>
                      <a:chOff x="1815" y="1485"/>
                      <a:chExt cx="450" cy="660"/>
                    </a:xfrm>
                  </p:grpSpPr>
                  <p:sp>
                    <p:nvSpPr>
                      <p:cNvPr id="23594" name="Oval 31"/>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595" name="AutoShape 30"/>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596" name="AutoShape 29"/>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586" name="Group 24"/>
                    <p:cNvGrpSpPr>
                      <a:grpSpLocks/>
                    </p:cNvGrpSpPr>
                    <p:nvPr/>
                  </p:nvGrpSpPr>
                  <p:grpSpPr bwMode="auto">
                    <a:xfrm>
                      <a:off x="2265" y="1485"/>
                      <a:ext cx="450" cy="660"/>
                      <a:chOff x="1815" y="1485"/>
                      <a:chExt cx="450" cy="660"/>
                    </a:xfrm>
                  </p:grpSpPr>
                  <p:sp>
                    <p:nvSpPr>
                      <p:cNvPr id="23591" name="Oval 27"/>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592" name="AutoShape 26"/>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593" name="AutoShape 25"/>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3587" name="Group 20"/>
                    <p:cNvGrpSpPr>
                      <a:grpSpLocks/>
                    </p:cNvGrpSpPr>
                    <p:nvPr/>
                  </p:nvGrpSpPr>
                  <p:grpSpPr bwMode="auto">
                    <a:xfrm>
                      <a:off x="2715" y="1485"/>
                      <a:ext cx="450" cy="660"/>
                      <a:chOff x="1815" y="1485"/>
                      <a:chExt cx="450" cy="660"/>
                    </a:xfrm>
                  </p:grpSpPr>
                  <p:sp>
                    <p:nvSpPr>
                      <p:cNvPr id="23588" name="Oval 23"/>
                      <p:cNvSpPr>
                        <a:spLocks noChangeArrowheads="1"/>
                      </p:cNvSpPr>
                      <p:nvPr/>
                    </p:nvSpPr>
                    <p:spPr bwMode="auto">
                      <a:xfrm>
                        <a:off x="1815" y="1485"/>
                        <a:ext cx="450" cy="345"/>
                      </a:xfrm>
                      <a:prstGeom prst="ellipse">
                        <a:avLst/>
                      </a:prstGeom>
                      <a:solidFill>
                        <a:srgbClr val="FFFFFF"/>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cxnSp>
                    <p:nvCxnSpPr>
                      <p:cNvPr id="23589" name="AutoShape 22"/>
                      <p:cNvCxnSpPr>
                        <a:cxnSpLocks noChangeShapeType="1"/>
                      </p:cNvCxnSpPr>
                      <p:nvPr/>
                    </p:nvCxnSpPr>
                    <p:spPr bwMode="auto">
                      <a:xfrm>
                        <a:off x="1950"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590" name="AutoShape 21"/>
                      <p:cNvCxnSpPr>
                        <a:cxnSpLocks noChangeShapeType="1"/>
                      </p:cNvCxnSpPr>
                      <p:nvPr/>
                    </p:nvCxnSpPr>
                    <p:spPr bwMode="auto">
                      <a:xfrm>
                        <a:off x="2115" y="1830"/>
                        <a:ext cx="15" cy="3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sp>
              <p:nvSpPr>
                <p:cNvPr id="23581" name="AutoShape 17"/>
                <p:cNvSpPr>
                  <a:spLocks noChangeArrowheads="1"/>
                </p:cNvSpPr>
                <p:nvPr/>
              </p:nvSpPr>
              <p:spPr bwMode="auto">
                <a:xfrm>
                  <a:off x="3060" y="1649"/>
                  <a:ext cx="700" cy="1051"/>
                </a:xfrm>
                <a:prstGeom prst="bracketPair">
                  <a:avLst>
                    <a:gd name="adj" fmla="val 16667"/>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3582" name="Oval 16"/>
                <p:cNvSpPr>
                  <a:spLocks noChangeArrowheads="1"/>
                </p:cNvSpPr>
                <p:nvPr/>
              </p:nvSpPr>
              <p:spPr bwMode="auto">
                <a:xfrm>
                  <a:off x="5040" y="1653"/>
                  <a:ext cx="675" cy="1047"/>
                </a:xfrm>
                <a:prstGeom prst="ellipse">
                  <a:avLst/>
                </a:prstGeom>
                <a:solidFill>
                  <a:srgbClr val="000000"/>
                </a:solidFill>
                <a:ln w="9525">
                  <a:solidFill>
                    <a:srgbClr val="000000"/>
                  </a:solidFill>
                  <a:round/>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grpSp>
          <p:sp>
            <p:nvSpPr>
              <p:cNvPr id="23571" name="Text Box 14"/>
              <p:cNvSpPr txBox="1">
                <a:spLocks noChangeArrowheads="1"/>
              </p:cNvSpPr>
              <p:nvPr/>
            </p:nvSpPr>
            <p:spPr bwMode="auto">
              <a:xfrm>
                <a:off x="632" y="2895"/>
                <a:ext cx="1980" cy="950"/>
              </a:xfrm>
              <a:prstGeom prst="rect">
                <a:avLst/>
              </a:prstGeom>
              <a:solidFill>
                <a:srgbClr val="FFFFFF"/>
              </a:solidFill>
              <a:ln w="9525">
                <a:solidFill>
                  <a:srgbClr val="FFFFFF"/>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1600">
                    <a:latin typeface="Calibri" panose="020F0502020204030204" pitchFamily="34" charset="0"/>
                    <a:ea typeface="Times New Roman" panose="02020603050405020304" pitchFamily="18" charset="0"/>
                    <a:cs typeface="Arial" panose="020B0604020202020204" pitchFamily="34" charset="0"/>
                  </a:rPr>
                  <a:t>Cell Membrane</a:t>
                </a:r>
                <a:endParaRPr lang="en-US" altLang="en-US" sz="1800" b="0">
                  <a:ea typeface="Times New Roman" panose="02020603050405020304" pitchFamily="18" charset="0"/>
                  <a:cs typeface="Arial" panose="020B0604020202020204" pitchFamily="34" charset="0"/>
                </a:endParaRPr>
              </a:p>
            </p:txBody>
          </p:sp>
          <p:sp>
            <p:nvSpPr>
              <p:cNvPr id="23572" name="Text Box 13"/>
              <p:cNvSpPr txBox="1">
                <a:spLocks noChangeArrowheads="1"/>
              </p:cNvSpPr>
              <p:nvPr/>
            </p:nvSpPr>
            <p:spPr bwMode="auto">
              <a:xfrm>
                <a:off x="2612" y="4546"/>
                <a:ext cx="1553" cy="494"/>
              </a:xfrm>
              <a:prstGeom prst="rect">
                <a:avLst/>
              </a:prstGeom>
              <a:solidFill>
                <a:srgbClr val="FFFFFF"/>
              </a:solidFill>
              <a:ln w="9525">
                <a:solidFill>
                  <a:srgbClr val="FFFFFF"/>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1200">
                    <a:latin typeface="Calibri" panose="020F0502020204030204" pitchFamily="34" charset="0"/>
                    <a:ea typeface="Times New Roman" panose="02020603050405020304" pitchFamily="18" charset="0"/>
                    <a:cs typeface="Arial" panose="020B0604020202020204" pitchFamily="34" charset="0"/>
                  </a:rPr>
                  <a:t>lipid bilayer</a:t>
                </a:r>
                <a:endParaRPr lang="en-US" altLang="en-US" sz="1800" b="0">
                  <a:ea typeface="Times New Roman" panose="02020603050405020304" pitchFamily="18" charset="0"/>
                  <a:cs typeface="Arial" panose="020B0604020202020204" pitchFamily="34" charset="0"/>
                </a:endParaRPr>
              </a:p>
            </p:txBody>
          </p:sp>
          <p:sp>
            <p:nvSpPr>
              <p:cNvPr id="23573" name="Text Box 12"/>
              <p:cNvSpPr txBox="1">
                <a:spLocks noChangeArrowheads="1"/>
              </p:cNvSpPr>
              <p:nvPr/>
            </p:nvSpPr>
            <p:spPr bwMode="auto">
              <a:xfrm>
                <a:off x="3824" y="2042"/>
                <a:ext cx="2080" cy="524"/>
              </a:xfrm>
              <a:prstGeom prst="rect">
                <a:avLst/>
              </a:prstGeom>
              <a:solidFill>
                <a:srgbClr val="FFFFFF"/>
              </a:solidFill>
              <a:ln w="9525">
                <a:solidFill>
                  <a:srgbClr val="FFFFFF"/>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1200">
                    <a:latin typeface="Calibri" panose="020F0502020204030204" pitchFamily="34" charset="0"/>
                    <a:ea typeface="Times New Roman" panose="02020603050405020304" pitchFamily="18" charset="0"/>
                    <a:cs typeface="Arial" panose="020B0604020202020204" pitchFamily="34" charset="0"/>
                  </a:rPr>
                  <a:t>protein channel</a:t>
                </a:r>
                <a:endParaRPr lang="en-US" altLang="en-US" sz="1800" b="0">
                  <a:ea typeface="Times New Roman" panose="02020603050405020304" pitchFamily="18" charset="0"/>
                  <a:cs typeface="Arial" panose="020B0604020202020204" pitchFamily="34" charset="0"/>
                </a:endParaRPr>
              </a:p>
            </p:txBody>
          </p:sp>
          <p:sp>
            <p:nvSpPr>
              <p:cNvPr id="23574" name="Text Box 11"/>
              <p:cNvSpPr txBox="1">
                <a:spLocks noChangeArrowheads="1"/>
              </p:cNvSpPr>
              <p:nvPr/>
            </p:nvSpPr>
            <p:spPr bwMode="auto">
              <a:xfrm>
                <a:off x="5669" y="4546"/>
                <a:ext cx="1780" cy="494"/>
              </a:xfrm>
              <a:prstGeom prst="rect">
                <a:avLst/>
              </a:prstGeom>
              <a:solidFill>
                <a:srgbClr val="FFFFFF"/>
              </a:solidFill>
              <a:ln w="9525">
                <a:solidFill>
                  <a:srgbClr val="FFFFFF"/>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1200">
                    <a:latin typeface="Calibri" panose="020F0502020204030204" pitchFamily="34" charset="0"/>
                    <a:ea typeface="Times New Roman" panose="02020603050405020304" pitchFamily="18" charset="0"/>
                    <a:cs typeface="Arial" panose="020B0604020202020204" pitchFamily="34" charset="0"/>
                  </a:rPr>
                  <a:t>protein </a:t>
                </a:r>
                <a:r>
                  <a:rPr lang="en-US" altLang="en-US" sz="1200">
                    <a:ea typeface="Times New Roman" panose="02020603050405020304" pitchFamily="18" charset="0"/>
                    <a:cs typeface="Arial" panose="020B0604020202020204" pitchFamily="34" charset="0"/>
                  </a:rPr>
                  <a:t>pump</a:t>
                </a:r>
                <a:endParaRPr lang="en-US" altLang="en-US" sz="1800" b="0">
                  <a:ea typeface="Times New Roman" panose="02020603050405020304" pitchFamily="18" charset="0"/>
                  <a:cs typeface="Arial" panose="020B0604020202020204" pitchFamily="34" charset="0"/>
                </a:endParaRPr>
              </a:p>
            </p:txBody>
          </p:sp>
          <p:cxnSp>
            <p:nvCxnSpPr>
              <p:cNvPr id="23575" name="AutoShape 10"/>
              <p:cNvCxnSpPr>
                <a:cxnSpLocks noChangeShapeType="1"/>
              </p:cNvCxnSpPr>
              <p:nvPr/>
            </p:nvCxnSpPr>
            <p:spPr bwMode="auto">
              <a:xfrm flipV="1">
                <a:off x="3347" y="4081"/>
                <a:ext cx="122" cy="4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76" name="AutoShape 9"/>
              <p:cNvCxnSpPr>
                <a:cxnSpLocks noChangeShapeType="1"/>
              </p:cNvCxnSpPr>
              <p:nvPr/>
            </p:nvCxnSpPr>
            <p:spPr bwMode="auto">
              <a:xfrm>
                <a:off x="4607" y="2446"/>
                <a:ext cx="105" cy="4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77" name="AutoShape 8"/>
              <p:cNvCxnSpPr>
                <a:cxnSpLocks noChangeShapeType="1"/>
              </p:cNvCxnSpPr>
              <p:nvPr/>
            </p:nvCxnSpPr>
            <p:spPr bwMode="auto">
              <a:xfrm flipV="1">
                <a:off x="6602" y="4081"/>
                <a:ext cx="45" cy="4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23565" name="Group 2"/>
            <p:cNvGrpSpPr>
              <a:grpSpLocks/>
            </p:cNvGrpSpPr>
            <p:nvPr/>
          </p:nvGrpSpPr>
          <p:grpSpPr bwMode="auto">
            <a:xfrm>
              <a:off x="8910" y="2836"/>
              <a:ext cx="1157" cy="1114"/>
              <a:chOff x="8910" y="2836"/>
              <a:chExt cx="1157" cy="1114"/>
            </a:xfrm>
          </p:grpSpPr>
          <p:sp>
            <p:nvSpPr>
              <p:cNvPr id="23566" name="AutoShape 6"/>
              <p:cNvSpPr>
                <a:spLocks/>
              </p:cNvSpPr>
              <p:nvPr/>
            </p:nvSpPr>
            <p:spPr bwMode="auto">
              <a:xfrm>
                <a:off x="8910" y="2836"/>
                <a:ext cx="180" cy="495"/>
              </a:xfrm>
              <a:prstGeom prst="rightBrace">
                <a:avLst>
                  <a:gd name="adj1" fmla="val 22917"/>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3567" name="AutoShape 5"/>
              <p:cNvSpPr>
                <a:spLocks/>
              </p:cNvSpPr>
              <p:nvPr/>
            </p:nvSpPr>
            <p:spPr bwMode="auto">
              <a:xfrm>
                <a:off x="8910" y="3455"/>
                <a:ext cx="180" cy="495"/>
              </a:xfrm>
              <a:prstGeom prst="rightBrace">
                <a:avLst>
                  <a:gd name="adj1" fmla="val 22917"/>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3568" name="Text Box 4"/>
              <p:cNvSpPr txBox="1">
                <a:spLocks noChangeArrowheads="1"/>
              </p:cNvSpPr>
              <p:nvPr/>
            </p:nvSpPr>
            <p:spPr bwMode="auto">
              <a:xfrm>
                <a:off x="9090" y="2893"/>
                <a:ext cx="977"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1000" b="0">
                    <a:latin typeface="Calibri" panose="020F0502020204030204" pitchFamily="34" charset="0"/>
                    <a:ea typeface="Times New Roman" panose="02020603050405020304" pitchFamily="18" charset="0"/>
                    <a:cs typeface="Arial" panose="020B0604020202020204" pitchFamily="34" charset="0"/>
                  </a:rPr>
                  <a:t>Layer 1</a:t>
                </a:r>
                <a:endParaRPr lang="en-US" altLang="en-US" sz="1800" b="0">
                  <a:ea typeface="Times New Roman" panose="02020603050405020304" pitchFamily="18" charset="0"/>
                  <a:cs typeface="Arial" panose="020B0604020202020204" pitchFamily="34" charset="0"/>
                </a:endParaRPr>
              </a:p>
            </p:txBody>
          </p:sp>
          <p:sp>
            <p:nvSpPr>
              <p:cNvPr id="23569" name="Text Box 3"/>
              <p:cNvSpPr txBox="1">
                <a:spLocks noChangeArrowheads="1"/>
              </p:cNvSpPr>
              <p:nvPr/>
            </p:nvSpPr>
            <p:spPr bwMode="auto">
              <a:xfrm>
                <a:off x="9090" y="3516"/>
                <a:ext cx="977"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ct val="0"/>
                  </a:spcAft>
                  <a:buFontTx/>
                  <a:buNone/>
                </a:pPr>
                <a:r>
                  <a:rPr lang="en-US" altLang="en-US" sz="1000" b="0">
                    <a:latin typeface="Calibri" panose="020F0502020204030204" pitchFamily="34" charset="0"/>
                    <a:ea typeface="Times New Roman" panose="02020603050405020304" pitchFamily="18" charset="0"/>
                    <a:cs typeface="Arial" panose="020B0604020202020204" pitchFamily="34" charset="0"/>
                  </a:rPr>
                  <a:t>Layer 2</a:t>
                </a:r>
                <a:endParaRPr lang="en-US" altLang="en-US" sz="1800" b="0">
                  <a:ea typeface="Times New Roman" panose="02020603050405020304" pitchFamily="18" charset="0"/>
                  <a:cs typeface="Arial" panose="020B0604020202020204" pitchFamily="34" charset="0"/>
                </a:endParaRPr>
              </a:p>
            </p:txBody>
          </p:sp>
        </p:grpSp>
      </p:grpSp>
      <p:sp>
        <p:nvSpPr>
          <p:cNvPr id="17514" name="Rectangle 106"/>
          <p:cNvSpPr>
            <a:spLocks noChangeArrowheads="1"/>
          </p:cNvSpPr>
          <p:nvPr/>
        </p:nvSpPr>
        <p:spPr bwMode="auto">
          <a:xfrm>
            <a:off x="304800" y="2726650"/>
            <a:ext cx="8686800" cy="1677988"/>
          </a:xfrm>
          <a:prstGeom prst="rect">
            <a:avLst/>
          </a:prstGeom>
          <a:noFill/>
          <a:ln w="9525">
            <a:noFill/>
            <a:miter lim="800000"/>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900" dirty="0">
                <a:cs typeface="Arial" panose="020B0604020202020204" pitchFamily="34" charset="0"/>
              </a:rPr>
              <a:t/>
            </a:r>
            <a:br>
              <a:rPr lang="en-US" sz="900" dirty="0">
                <a:cs typeface="Arial" panose="020B0604020202020204" pitchFamily="34" charset="0"/>
              </a:rPr>
            </a:br>
            <a:endParaRPr lang="en-US" dirty="0">
              <a:cs typeface="Arial" panose="020B0604020202020204" pitchFamily="34" charset="0"/>
            </a:endParaRPr>
          </a:p>
          <a:p>
            <a:pPr>
              <a:buFontTx/>
              <a:buChar char="•"/>
            </a:pPr>
            <a:r>
              <a:rPr lang="en-US" sz="24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SOME</a:t>
            </a:r>
            <a:r>
              <a:rPr 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rPr>
              <a:t> cells have cell membranes </a:t>
            </a:r>
            <a:r>
              <a:rPr lang="en-US" sz="24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and</a:t>
            </a:r>
            <a:r>
              <a:rPr 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24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cell walls</a:t>
            </a:r>
            <a:r>
              <a:rPr 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rPr>
              <a:t> </a:t>
            </a:r>
            <a:r>
              <a:rPr lang="en-US" sz="2400" dirty="0">
                <a:latin typeface="Calibri" panose="020F0502020204030204" pitchFamily="34" charset="0"/>
                <a:ea typeface="Times New Roman" panose="02020603050405020304" pitchFamily="18" charset="0"/>
                <a:cs typeface="Arial" panose="020B0604020202020204" pitchFamily="34" charset="0"/>
              </a:rPr>
              <a:t>– ex: plants, fungi and bacteria</a:t>
            </a:r>
            <a:endParaRPr lang="en-US" sz="2400" dirty="0">
              <a:cs typeface="Arial" panose="020B0604020202020204" pitchFamily="34" charset="0"/>
            </a:endParaRPr>
          </a:p>
          <a:p>
            <a:endParaRPr lang="en-US" sz="2800" dirty="0">
              <a:cs typeface="Arial" panose="020B0604020202020204" pitchFamily="34" charset="0"/>
            </a:endParaRPr>
          </a:p>
        </p:txBody>
      </p:sp>
      <p:pic>
        <p:nvPicPr>
          <p:cNvPr id="23557" name="Picture 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3772694"/>
            <a:ext cx="4495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107"/>
          <p:cNvGrpSpPr>
            <a:grpSpLocks/>
          </p:cNvGrpSpPr>
          <p:nvPr/>
        </p:nvGrpSpPr>
        <p:grpSpPr bwMode="auto">
          <a:xfrm>
            <a:off x="4343400" y="4114800"/>
            <a:ext cx="4362450" cy="2133600"/>
            <a:chOff x="5529" y="6225"/>
            <a:chExt cx="6869" cy="3360"/>
          </a:xfrm>
        </p:grpSpPr>
        <p:cxnSp>
          <p:nvCxnSpPr>
            <p:cNvPr id="23559" name="AutoShape 108"/>
            <p:cNvCxnSpPr>
              <a:cxnSpLocks noChangeShapeType="1"/>
              <a:stCxn id="23561" idx="1"/>
            </p:cNvCxnSpPr>
            <p:nvPr/>
          </p:nvCxnSpPr>
          <p:spPr bwMode="auto">
            <a:xfrm rot="10800000" flipV="1">
              <a:off x="5529" y="6782"/>
              <a:ext cx="4320" cy="44"/>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560" name="AutoShape 109"/>
            <p:cNvCxnSpPr>
              <a:cxnSpLocks noChangeShapeType="1"/>
              <a:stCxn id="23561" idx="1"/>
            </p:cNvCxnSpPr>
            <p:nvPr/>
          </p:nvCxnSpPr>
          <p:spPr bwMode="auto">
            <a:xfrm rot="10800000">
              <a:off x="8049" y="6345"/>
              <a:ext cx="1800" cy="438"/>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561" name="Text Box 110"/>
            <p:cNvSpPr txBox="1">
              <a:spLocks noChangeArrowheads="1"/>
            </p:cNvSpPr>
            <p:nvPr/>
          </p:nvSpPr>
          <p:spPr bwMode="auto">
            <a:xfrm>
              <a:off x="9849" y="6225"/>
              <a:ext cx="2549"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b="0">
                  <a:latin typeface="Calibri" panose="020F0502020204030204" pitchFamily="34" charset="0"/>
                  <a:cs typeface="Arial" panose="020B0604020202020204" pitchFamily="34" charset="0"/>
                </a:rPr>
                <a:t>Cell Membrane</a:t>
              </a:r>
              <a:endParaRPr lang="en-US" altLang="en-US" b="0">
                <a:cs typeface="Arial" panose="020B0604020202020204" pitchFamily="34" charset="0"/>
              </a:endParaRPr>
            </a:p>
          </p:txBody>
        </p:sp>
        <p:cxnSp>
          <p:nvCxnSpPr>
            <p:cNvPr id="23562" name="AutoShape 111"/>
            <p:cNvCxnSpPr>
              <a:cxnSpLocks noChangeShapeType="1"/>
            </p:cNvCxnSpPr>
            <p:nvPr/>
          </p:nvCxnSpPr>
          <p:spPr bwMode="auto">
            <a:xfrm rot="10800000" flipV="1">
              <a:off x="8649" y="8745"/>
              <a:ext cx="1680" cy="84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563" name="Text Box 112"/>
            <p:cNvSpPr txBox="1">
              <a:spLocks noChangeArrowheads="1"/>
            </p:cNvSpPr>
            <p:nvPr/>
          </p:nvSpPr>
          <p:spPr bwMode="auto">
            <a:xfrm>
              <a:off x="10329" y="8385"/>
              <a:ext cx="195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b="0">
                  <a:latin typeface="Calibri" panose="020F0502020204030204" pitchFamily="34" charset="0"/>
                  <a:cs typeface="Arial" panose="020B0604020202020204" pitchFamily="34" charset="0"/>
                </a:rPr>
                <a:t>Cell Wall</a:t>
              </a:r>
              <a:endParaRPr lang="en-US" altLang="en-US" b="0">
                <a:cs typeface="Arial" panose="020B0604020202020204" pitchFamily="34" charset="0"/>
              </a:endParaRPr>
            </a:p>
          </p:txBody>
        </p:sp>
      </p:grpSp>
    </p:spTree>
    <p:extLst>
      <p:ext uri="{BB962C8B-B14F-4D97-AF65-F5344CB8AC3E}">
        <p14:creationId xmlns:p14="http://schemas.microsoft.com/office/powerpoint/2010/main" val="216002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507">
                                            <p:txEl>
                                              <p:pRg st="3" end="3"/>
                                            </p:txEl>
                                          </p:spTgt>
                                        </p:tgtEl>
                                        <p:attrNameLst>
                                          <p:attrName>style.visibility</p:attrName>
                                        </p:attrNameLst>
                                      </p:cBhvr>
                                      <p:to>
                                        <p:strVal val="visible"/>
                                      </p:to>
                                    </p:set>
                                    <p:animEffect transition="in" filter="fade">
                                      <p:cBhvr>
                                        <p:cTn id="7" dur="1000"/>
                                        <p:tgtEl>
                                          <p:spTgt spid="17507">
                                            <p:txEl>
                                              <p:pRg st="3" end="3"/>
                                            </p:txEl>
                                          </p:spTgt>
                                        </p:tgtEl>
                                      </p:cBhvr>
                                    </p:animEffect>
                                    <p:anim calcmode="lin" valueType="num">
                                      <p:cBhvr>
                                        <p:cTn id="8" dur="1000" fill="hold"/>
                                        <p:tgtEl>
                                          <p:spTgt spid="1750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7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514">
                                            <p:txEl>
                                              <p:pRg st="1" end="1"/>
                                            </p:txEl>
                                          </p:spTgt>
                                        </p:tgtEl>
                                        <p:attrNameLst>
                                          <p:attrName>style.visibility</p:attrName>
                                        </p:attrNameLst>
                                      </p:cBhvr>
                                      <p:to>
                                        <p:strVal val="visible"/>
                                      </p:to>
                                    </p:set>
                                    <p:animEffect transition="in" filter="fade">
                                      <p:cBhvr>
                                        <p:cTn id="14" dur="1000"/>
                                        <p:tgtEl>
                                          <p:spTgt spid="17514">
                                            <p:txEl>
                                              <p:pRg st="1" end="1"/>
                                            </p:txEl>
                                          </p:spTgt>
                                        </p:tgtEl>
                                      </p:cBhvr>
                                    </p:animEffect>
                                    <p:anim calcmode="lin" valueType="num">
                                      <p:cBhvr>
                                        <p:cTn id="15" dur="1000" fill="hold"/>
                                        <p:tgtEl>
                                          <p:spTgt spid="175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0"/>
            <a:ext cx="8610600" cy="3662363"/>
          </a:xfrm>
          <a:prstGeom prst="rect">
            <a:avLst/>
          </a:prstGeom>
          <a:noFill/>
          <a:ln w="9525">
            <a:noFill/>
            <a:miter lim="800000"/>
            <a:headEnd/>
            <a:tailEnd/>
          </a:ln>
          <a:effec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Function </a:t>
            </a:r>
            <a:r>
              <a:rPr lang="en-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of the Cell Membrane:</a:t>
            </a:r>
          </a:p>
          <a:p>
            <a:pPr eaLnBrk="1" hangingPunct="1"/>
            <a:endParaRPr lang="en-US" sz="800" dirty="0">
              <a:ea typeface="Times New Roman" panose="02020603050405020304" pitchFamily="18" charset="0"/>
              <a:cs typeface="Arial" panose="020B0604020202020204" pitchFamily="34" charset="0"/>
            </a:endParaRPr>
          </a:p>
          <a:p>
            <a:pPr>
              <a:buFontTx/>
              <a:buChar char="•"/>
            </a:pPr>
            <a:r>
              <a:rPr lang="en-US" sz="2800" dirty="0">
                <a:latin typeface="Calibri" panose="020F0502020204030204" pitchFamily="34" charset="0"/>
                <a:ea typeface="Times New Roman" panose="02020603050405020304" pitchFamily="18" charset="0"/>
                <a:cs typeface="Arial" panose="020B0604020202020204" pitchFamily="34" charset="0"/>
              </a:rPr>
              <a:t>Cell membrane separates the components of a cell from its </a:t>
            </a:r>
            <a:r>
              <a:rPr lang="en-US" sz="2800" dirty="0" smtClean="0">
                <a:latin typeface="Calibri" panose="020F0502020204030204" pitchFamily="34" charset="0"/>
                <a:ea typeface="Times New Roman" panose="02020603050405020304" pitchFamily="18" charset="0"/>
                <a:cs typeface="Arial" panose="020B0604020202020204" pitchFamily="34" charset="0"/>
              </a:rPr>
              <a:t>environment </a:t>
            </a:r>
            <a:r>
              <a:rPr lang="en-US" sz="2800" b="1" u="sng" dirty="0" smtClean="0">
                <a:solidFill>
                  <a:srgbClr val="FF0000"/>
                </a:solidFill>
                <a:latin typeface="Calibri" panose="020F0502020204030204" pitchFamily="34" charset="0"/>
                <a:ea typeface="Times New Roman" panose="02020603050405020304" pitchFamily="18" charset="0"/>
                <a:cs typeface="Arial" panose="020B0604020202020204" pitchFamily="34" charset="0"/>
              </a:rPr>
              <a:t>—</a:t>
            </a:r>
            <a:r>
              <a:rPr lang="en-US" sz="2800" b="1" u="sng" dirty="0">
                <a:solidFill>
                  <a:srgbClr val="FF0000"/>
                </a:solidFill>
                <a:latin typeface="Calibri" panose="020F0502020204030204" pitchFamily="34" charset="0"/>
                <a:ea typeface="Times New Roman" panose="02020603050405020304" pitchFamily="18" charset="0"/>
                <a:cs typeface="Arial" panose="020B0604020202020204" pitchFamily="34" charset="0"/>
              </a:rPr>
              <a:t>surrounds the cell</a:t>
            </a:r>
          </a:p>
          <a:p>
            <a:pPr>
              <a:buFontTx/>
              <a:buChar char="•"/>
            </a:pPr>
            <a:endParaRPr lang="en-US" sz="800" dirty="0">
              <a:cs typeface="Arial" panose="020B0604020202020204" pitchFamily="34" charset="0"/>
            </a:endParaRPr>
          </a:p>
          <a:p>
            <a:pPr>
              <a:buFontTx/>
              <a:buChar char="•"/>
            </a:pPr>
            <a:r>
              <a:rPr lang="en-US" sz="2800" dirty="0">
                <a:latin typeface="Calibri" panose="020F0502020204030204" pitchFamily="34" charset="0"/>
                <a:cs typeface="Times New Roman" panose="02020603050405020304" pitchFamily="18" charset="0"/>
              </a:rPr>
              <a:t>“Gatekeeper” of the cell—regulates the flow of materials into and out of cell— </a:t>
            </a:r>
            <a:r>
              <a:rPr lang="en-US" sz="2800" b="1" u="sng" dirty="0">
                <a:solidFill>
                  <a:srgbClr val="FF0000"/>
                </a:solidFill>
                <a:latin typeface="Calibri" panose="020F0502020204030204" pitchFamily="34" charset="0"/>
                <a:cs typeface="Times New Roman" panose="02020603050405020304" pitchFamily="18" charset="0"/>
              </a:rPr>
              <a:t>selectively permeable</a:t>
            </a:r>
          </a:p>
          <a:p>
            <a:pPr>
              <a:buFontTx/>
              <a:buChar char="•"/>
            </a:pPr>
            <a:endParaRPr lang="en-US" sz="800" dirty="0">
              <a:cs typeface="Arial" panose="020B0604020202020204" pitchFamily="34" charset="0"/>
            </a:endParaRPr>
          </a:p>
          <a:p>
            <a:pPr>
              <a:buFontTx/>
              <a:buChar char="•"/>
            </a:pPr>
            <a:r>
              <a:rPr lang="en-US" sz="2800" dirty="0">
                <a:latin typeface="Calibri" panose="020F0502020204030204" pitchFamily="34" charset="0"/>
                <a:cs typeface="Times New Roman" panose="02020603050405020304" pitchFamily="18" charset="0"/>
              </a:rPr>
              <a:t>Cell membrane helps cells maintain </a:t>
            </a:r>
            <a:r>
              <a:rPr lang="en-US" sz="2800" b="1" u="sng" dirty="0">
                <a:solidFill>
                  <a:srgbClr val="FF0000"/>
                </a:solidFill>
                <a:latin typeface="Calibri" panose="020F0502020204030204" pitchFamily="34" charset="0"/>
                <a:cs typeface="Times New Roman" panose="02020603050405020304" pitchFamily="18" charset="0"/>
              </a:rPr>
              <a:t>homeostasis</a:t>
            </a:r>
            <a:r>
              <a:rPr lang="en-US" sz="2800" dirty="0">
                <a:solidFill>
                  <a:srgbClr val="FF0000"/>
                </a:solidFill>
                <a:latin typeface="Calibri" panose="020F0502020204030204" pitchFamily="34" charset="0"/>
                <a:cs typeface="Times New Roman" panose="02020603050405020304" pitchFamily="18" charset="0"/>
              </a:rPr>
              <a:t>—</a:t>
            </a:r>
            <a:r>
              <a:rPr lang="en-US" sz="2800" dirty="0">
                <a:latin typeface="Calibri" panose="020F0502020204030204" pitchFamily="34" charset="0"/>
                <a:cs typeface="Times New Roman" panose="02020603050405020304" pitchFamily="18" charset="0"/>
              </a:rPr>
              <a:t>stable </a:t>
            </a:r>
            <a:r>
              <a:rPr lang="en-US" sz="2800" dirty="0">
                <a:solidFill>
                  <a:srgbClr val="FF0000"/>
                </a:solidFill>
                <a:latin typeface="Calibri" panose="020F0502020204030204" pitchFamily="34" charset="0"/>
                <a:cs typeface="Times New Roman" panose="02020603050405020304" pitchFamily="18" charset="0"/>
              </a:rPr>
              <a:t>internal </a:t>
            </a:r>
            <a:r>
              <a:rPr lang="en-US" sz="2800" b="1" dirty="0">
                <a:solidFill>
                  <a:srgbClr val="FF0000"/>
                </a:solidFill>
                <a:latin typeface="Calibri" panose="020F0502020204030204" pitchFamily="34" charset="0"/>
                <a:cs typeface="Times New Roman" panose="02020603050405020304" pitchFamily="18" charset="0"/>
              </a:rPr>
              <a:t>balance</a:t>
            </a:r>
            <a:endParaRPr lang="en-US" sz="2800" dirty="0">
              <a:solidFill>
                <a:srgbClr val="FF0000"/>
              </a:solidFill>
              <a:cs typeface="Arial" panose="020B0604020202020204" pitchFamily="34" charset="0"/>
            </a:endParaRPr>
          </a:p>
        </p:txBody>
      </p:sp>
      <p:pic>
        <p:nvPicPr>
          <p:cNvPr id="24579" name="Picture 2" descr="http://www.biologyjunction.com/images/cell20membra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32312"/>
            <a:ext cx="67056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8940" y="6172200"/>
            <a:ext cx="8329920" cy="369332"/>
          </a:xfrm>
          <a:prstGeom prst="rect">
            <a:avLst/>
          </a:prstGeom>
        </p:spPr>
        <p:txBody>
          <a:bodyPr wrap="square">
            <a:spAutoFit/>
          </a:bodyPr>
          <a:lstStyle/>
          <a:p>
            <a:r>
              <a:rPr lang="en-US" dirty="0">
                <a:hlinkClick r:id="rId3"/>
              </a:rPr>
              <a:t>http://www.pbslearningmedia.org/asset/tdc02_int_membraneweb</a:t>
            </a:r>
            <a:endParaRPr lang="en-US" dirty="0"/>
          </a:p>
        </p:txBody>
      </p:sp>
    </p:spTree>
    <p:extLst>
      <p:ext uri="{BB962C8B-B14F-4D97-AF65-F5344CB8AC3E}">
        <p14:creationId xmlns:p14="http://schemas.microsoft.com/office/powerpoint/2010/main" val="1420763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9457">
                                            <p:txEl>
                                              <p:pRg st="2" end="2"/>
                                            </p:txEl>
                                          </p:spTgt>
                                        </p:tgtEl>
                                        <p:attrNameLst>
                                          <p:attrName>style.visibility</p:attrName>
                                        </p:attrNameLst>
                                      </p:cBhvr>
                                      <p:to>
                                        <p:strVal val="visible"/>
                                      </p:to>
                                    </p:set>
                                    <p:animEffect transition="in" filter="fade">
                                      <p:cBhvr>
                                        <p:cTn id="7" dur="1000"/>
                                        <p:tgtEl>
                                          <p:spTgt spid="19457">
                                            <p:txEl>
                                              <p:pRg st="2" end="2"/>
                                            </p:txEl>
                                          </p:spTgt>
                                        </p:tgtEl>
                                      </p:cBhvr>
                                    </p:animEffect>
                                    <p:anim calcmode="lin" valueType="num">
                                      <p:cBhvr>
                                        <p:cTn id="8" dur="1000" fill="hold"/>
                                        <p:tgtEl>
                                          <p:spTgt spid="1945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9457">
                                            <p:txEl>
                                              <p:pRg st="4" end="4"/>
                                            </p:txEl>
                                          </p:spTgt>
                                        </p:tgtEl>
                                        <p:attrNameLst>
                                          <p:attrName>style.visibility</p:attrName>
                                        </p:attrNameLst>
                                      </p:cBhvr>
                                      <p:to>
                                        <p:strVal val="visible"/>
                                      </p:to>
                                    </p:set>
                                    <p:animEffect transition="in" filter="fade">
                                      <p:cBhvr>
                                        <p:cTn id="14" dur="1000"/>
                                        <p:tgtEl>
                                          <p:spTgt spid="19457">
                                            <p:txEl>
                                              <p:pRg st="4" end="4"/>
                                            </p:txEl>
                                          </p:spTgt>
                                        </p:tgtEl>
                                      </p:cBhvr>
                                    </p:animEffect>
                                    <p:anim calcmode="lin" valueType="num">
                                      <p:cBhvr>
                                        <p:cTn id="15" dur="1000" fill="hold"/>
                                        <p:tgtEl>
                                          <p:spTgt spid="1945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94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9457">
                                            <p:txEl>
                                              <p:pRg st="6" end="6"/>
                                            </p:txEl>
                                          </p:spTgt>
                                        </p:tgtEl>
                                        <p:attrNameLst>
                                          <p:attrName>style.visibility</p:attrName>
                                        </p:attrNameLst>
                                      </p:cBhvr>
                                      <p:to>
                                        <p:strVal val="visible"/>
                                      </p:to>
                                    </p:set>
                                    <p:animEffect transition="in" filter="fade">
                                      <p:cBhvr>
                                        <p:cTn id="21" dur="1000"/>
                                        <p:tgtEl>
                                          <p:spTgt spid="19457">
                                            <p:txEl>
                                              <p:pRg st="6" end="6"/>
                                            </p:txEl>
                                          </p:spTgt>
                                        </p:tgtEl>
                                      </p:cBhvr>
                                    </p:animEffect>
                                    <p:anim calcmode="lin" valueType="num">
                                      <p:cBhvr>
                                        <p:cTn id="22" dur="1000" fill="hold"/>
                                        <p:tgtEl>
                                          <p:spTgt spid="1945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945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7818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85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638" y="177800"/>
            <a:ext cx="6400801" cy="762000"/>
          </a:xfrm>
        </p:spPr>
        <p:txBody>
          <a:bodyPr>
            <a:noAutofit/>
          </a:bodyPr>
          <a:lstStyle/>
          <a:p>
            <a:pPr eaLnBrk="1" hangingPunct="1">
              <a:defRPr/>
            </a:pPr>
            <a:r>
              <a:rPr lang="en-US" sz="2800" dirty="0" smtClean="0"/>
              <a:t>Types of Cellular Transport</a:t>
            </a:r>
          </a:p>
        </p:txBody>
      </p:sp>
      <p:sp>
        <p:nvSpPr>
          <p:cNvPr id="26627" name="Rectangle 3"/>
          <p:cNvSpPr>
            <a:spLocks noGrp="1" noChangeArrowheads="1"/>
          </p:cNvSpPr>
          <p:nvPr>
            <p:ph type="body" idx="1"/>
          </p:nvPr>
        </p:nvSpPr>
        <p:spPr>
          <a:xfrm>
            <a:off x="0" y="1066800"/>
            <a:ext cx="9144000" cy="5059363"/>
          </a:xfrm>
        </p:spPr>
        <p:txBody>
          <a:bodyPr/>
          <a:lstStyle/>
          <a:p>
            <a:pPr marL="609600" indent="-609600" eaLnBrk="1" hangingPunct="1"/>
            <a:r>
              <a:rPr lang="en-US" altLang="en-US" u="sng" dirty="0" smtClean="0">
                <a:solidFill>
                  <a:srgbClr val="FF0000"/>
                </a:solidFill>
              </a:rPr>
              <a:t>Passive Transport</a:t>
            </a:r>
            <a:r>
              <a:rPr lang="en-US" altLang="en-US" dirty="0" smtClean="0">
                <a:solidFill>
                  <a:srgbClr val="FF0000"/>
                </a:solidFill>
              </a:rPr>
              <a:t> </a:t>
            </a:r>
          </a:p>
          <a:p>
            <a:pPr marL="609600" indent="-609600" eaLnBrk="1" hangingPunct="1">
              <a:buFontTx/>
              <a:buNone/>
            </a:pPr>
            <a:r>
              <a:rPr lang="en-US" altLang="en-US" dirty="0" smtClean="0"/>
              <a:t>	</a:t>
            </a:r>
            <a:r>
              <a:rPr lang="en-US" altLang="en-US" dirty="0" smtClean="0">
                <a:solidFill>
                  <a:schemeClr val="tx2"/>
                </a:solidFill>
              </a:rPr>
              <a:t>cell doesn’t use energy</a:t>
            </a:r>
          </a:p>
          <a:p>
            <a:pPr marL="990600" lvl="1" indent="-533400" eaLnBrk="1" hangingPunct="1">
              <a:buFontTx/>
              <a:buAutoNum type="arabicPeriod"/>
            </a:pPr>
            <a:r>
              <a:rPr lang="en-US" altLang="en-US" dirty="0" smtClean="0"/>
              <a:t>Diffusion</a:t>
            </a:r>
          </a:p>
          <a:p>
            <a:pPr marL="990600" lvl="1" indent="-533400" eaLnBrk="1" hangingPunct="1">
              <a:buFontTx/>
              <a:buAutoNum type="arabicPeriod"/>
            </a:pPr>
            <a:r>
              <a:rPr lang="en-US" altLang="en-US" dirty="0" smtClean="0"/>
              <a:t>Osmosis</a:t>
            </a:r>
          </a:p>
          <a:p>
            <a:pPr marL="990600" lvl="1" indent="-533400" eaLnBrk="1" hangingPunct="1">
              <a:buFontTx/>
              <a:buNone/>
            </a:pPr>
            <a:endParaRPr lang="en-US" altLang="en-US" sz="1400" dirty="0" smtClean="0"/>
          </a:p>
          <a:p>
            <a:pPr marL="609600" indent="-609600" eaLnBrk="1" hangingPunct="1"/>
            <a:r>
              <a:rPr lang="en-US" altLang="en-US" u="sng" dirty="0" smtClean="0">
                <a:solidFill>
                  <a:srgbClr val="FF0000"/>
                </a:solidFill>
              </a:rPr>
              <a:t>Active Transport</a:t>
            </a:r>
          </a:p>
          <a:p>
            <a:pPr marL="609600" indent="-609600" eaLnBrk="1" hangingPunct="1">
              <a:buFontTx/>
              <a:buNone/>
            </a:pPr>
            <a:r>
              <a:rPr lang="en-US" altLang="en-US" dirty="0" smtClean="0"/>
              <a:t>	</a:t>
            </a:r>
            <a:r>
              <a:rPr lang="en-US" altLang="en-US" dirty="0" smtClean="0">
                <a:solidFill>
                  <a:schemeClr val="tx2"/>
                </a:solidFill>
              </a:rPr>
              <a:t>cell does use energy</a:t>
            </a:r>
          </a:p>
          <a:p>
            <a:pPr marL="990600" lvl="1" indent="-533400" eaLnBrk="1" hangingPunct="1">
              <a:buFontTx/>
              <a:buAutoNum type="arabicPeriod"/>
            </a:pPr>
            <a:r>
              <a:rPr lang="en-US" altLang="en-US" dirty="0" smtClean="0"/>
              <a:t>Protein Pumps</a:t>
            </a:r>
          </a:p>
          <a:p>
            <a:pPr marL="990600" lvl="1" indent="-533400" eaLnBrk="1" hangingPunct="1">
              <a:buFontTx/>
              <a:buAutoNum type="arabicPeriod"/>
            </a:pPr>
            <a:r>
              <a:rPr lang="en-US" altLang="en-US" dirty="0" smtClean="0"/>
              <a:t>Endocytosis</a:t>
            </a:r>
          </a:p>
          <a:p>
            <a:pPr marL="990600" lvl="1" indent="-533400" eaLnBrk="1" hangingPunct="1">
              <a:buFontTx/>
              <a:buAutoNum type="arabicPeriod"/>
            </a:pPr>
            <a:r>
              <a:rPr lang="en-US" altLang="en-US" dirty="0" smtClean="0"/>
              <a:t>Exocytosis</a:t>
            </a:r>
          </a:p>
        </p:txBody>
      </p:sp>
      <p:grpSp>
        <p:nvGrpSpPr>
          <p:cNvPr id="26628" name="Group 81"/>
          <p:cNvGrpSpPr>
            <a:grpSpLocks/>
          </p:cNvGrpSpPr>
          <p:nvPr/>
        </p:nvGrpSpPr>
        <p:grpSpPr bwMode="auto">
          <a:xfrm>
            <a:off x="4953000" y="4205288"/>
            <a:ext cx="3963988" cy="2652712"/>
            <a:chOff x="2880" y="2400"/>
            <a:chExt cx="2497" cy="1671"/>
          </a:xfrm>
        </p:grpSpPr>
        <p:grpSp>
          <p:nvGrpSpPr>
            <p:cNvPr id="26653" name="Group 25"/>
            <p:cNvGrpSpPr>
              <a:grpSpLocks/>
            </p:cNvGrpSpPr>
            <p:nvPr/>
          </p:nvGrpSpPr>
          <p:grpSpPr bwMode="auto">
            <a:xfrm>
              <a:off x="2880" y="2400"/>
              <a:ext cx="2497" cy="1671"/>
              <a:chOff x="2976" y="2400"/>
              <a:chExt cx="2497" cy="1671"/>
            </a:xfrm>
          </p:grpSpPr>
          <p:sp>
            <p:nvSpPr>
              <p:cNvPr id="26656" name="Oval 26"/>
              <p:cNvSpPr>
                <a:spLocks noChangeArrowheads="1"/>
              </p:cNvSpPr>
              <p:nvPr/>
            </p:nvSpPr>
            <p:spPr bwMode="auto">
              <a:xfrm>
                <a:off x="4560" y="3696"/>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grpSp>
            <p:nvGrpSpPr>
              <p:cNvPr id="26657" name="Group 27"/>
              <p:cNvGrpSpPr>
                <a:grpSpLocks/>
              </p:cNvGrpSpPr>
              <p:nvPr/>
            </p:nvGrpSpPr>
            <p:grpSpPr bwMode="auto">
              <a:xfrm>
                <a:off x="2976" y="2400"/>
                <a:ext cx="2497" cy="1671"/>
                <a:chOff x="2976" y="2400"/>
                <a:chExt cx="2497" cy="1671"/>
              </a:xfrm>
            </p:grpSpPr>
            <p:sp>
              <p:nvSpPr>
                <p:cNvPr id="26658" name="Freeform 28"/>
                <p:cNvSpPr>
                  <a:spLocks/>
                </p:cNvSpPr>
                <p:nvPr/>
              </p:nvSpPr>
              <p:spPr bwMode="auto">
                <a:xfrm>
                  <a:off x="2976" y="2933"/>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9" name="Oval 29"/>
                <p:cNvSpPr>
                  <a:spLocks noChangeArrowheads="1"/>
                </p:cNvSpPr>
                <p:nvPr/>
              </p:nvSpPr>
              <p:spPr bwMode="auto">
                <a:xfrm>
                  <a:off x="4417" y="36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6660" name="Oval 30"/>
                <p:cNvSpPr>
                  <a:spLocks noChangeArrowheads="1"/>
                </p:cNvSpPr>
                <p:nvPr/>
              </p:nvSpPr>
              <p:spPr bwMode="auto">
                <a:xfrm>
                  <a:off x="4513" y="3264"/>
                  <a:ext cx="96" cy="144"/>
                </a:xfrm>
                <a:prstGeom prst="ellipse">
                  <a:avLst/>
                </a:prstGeom>
                <a:solidFill>
                  <a:schemeClr val="tx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6661" name="Line 31"/>
                <p:cNvSpPr>
                  <a:spLocks noChangeShapeType="1"/>
                </p:cNvSpPr>
                <p:nvPr/>
              </p:nvSpPr>
              <p:spPr bwMode="auto">
                <a:xfrm flipH="1" flipV="1">
                  <a:off x="4369" y="3408"/>
                  <a:ext cx="19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2" name="Line 32"/>
                <p:cNvSpPr>
                  <a:spLocks noChangeShapeType="1"/>
                </p:cNvSpPr>
                <p:nvPr/>
              </p:nvSpPr>
              <p:spPr bwMode="auto">
                <a:xfrm>
                  <a:off x="4561" y="34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3" name="Line 33"/>
                <p:cNvSpPr>
                  <a:spLocks noChangeShapeType="1"/>
                </p:cNvSpPr>
                <p:nvPr/>
              </p:nvSpPr>
              <p:spPr bwMode="auto">
                <a:xfrm flipH="1">
                  <a:off x="4465" y="3600"/>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4" name="Line 34"/>
                <p:cNvSpPr>
                  <a:spLocks noChangeShapeType="1"/>
                </p:cNvSpPr>
                <p:nvPr/>
              </p:nvSpPr>
              <p:spPr bwMode="auto">
                <a:xfrm>
                  <a:off x="4561" y="3600"/>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5" name="Line 35"/>
                <p:cNvSpPr>
                  <a:spLocks noChangeShapeType="1"/>
                </p:cNvSpPr>
                <p:nvPr/>
              </p:nvSpPr>
              <p:spPr bwMode="auto">
                <a:xfrm flipV="1">
                  <a:off x="4561" y="3408"/>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6" name="Line 36"/>
                <p:cNvSpPr>
                  <a:spLocks noChangeShapeType="1"/>
                </p:cNvSpPr>
                <p:nvPr/>
              </p:nvSpPr>
              <p:spPr bwMode="auto">
                <a:xfrm flipH="1" flipV="1">
                  <a:off x="4033" y="2880"/>
                  <a:ext cx="336"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7" name="Line 37"/>
                <p:cNvSpPr>
                  <a:spLocks noChangeShapeType="1"/>
                </p:cNvSpPr>
                <p:nvPr/>
              </p:nvSpPr>
              <p:spPr bwMode="auto">
                <a:xfrm flipH="1">
                  <a:off x="3841" y="2880"/>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8" name="Line 38"/>
                <p:cNvSpPr>
                  <a:spLocks noChangeShapeType="1"/>
                </p:cNvSpPr>
                <p:nvPr/>
              </p:nvSpPr>
              <p:spPr bwMode="auto">
                <a:xfrm flipH="1" flipV="1">
                  <a:off x="3985" y="3312"/>
                  <a:ext cx="336" cy="5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9" name="Text Box 39"/>
                <p:cNvSpPr txBox="1">
                  <a:spLocks noChangeArrowheads="1"/>
                </p:cNvSpPr>
                <p:nvPr/>
              </p:nvSpPr>
              <p:spPr bwMode="auto">
                <a:xfrm>
                  <a:off x="3601" y="312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buFontTx/>
                    <a:buNone/>
                  </a:pPr>
                  <a:r>
                    <a:rPr lang="en-US" altLang="en-US" sz="1800" b="0"/>
                    <a:t>high</a:t>
                  </a:r>
                </a:p>
              </p:txBody>
            </p:sp>
            <p:sp>
              <p:nvSpPr>
                <p:cNvPr id="26670" name="Text Box 40"/>
                <p:cNvSpPr txBox="1">
                  <a:spLocks noChangeArrowheads="1"/>
                </p:cNvSpPr>
                <p:nvPr/>
              </p:nvSpPr>
              <p:spPr bwMode="auto">
                <a:xfrm>
                  <a:off x="4417" y="3840"/>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buFontTx/>
                    <a:buNone/>
                  </a:pPr>
                  <a:r>
                    <a:rPr lang="en-US" altLang="en-US" sz="1800" b="0"/>
                    <a:t>low</a:t>
                  </a:r>
                </a:p>
              </p:txBody>
            </p:sp>
            <p:sp>
              <p:nvSpPr>
                <p:cNvPr id="26671" name="AutoShape 41"/>
                <p:cNvSpPr>
                  <a:spLocks noChangeArrowheads="1"/>
                </p:cNvSpPr>
                <p:nvPr/>
              </p:nvSpPr>
              <p:spPr bwMode="auto">
                <a:xfrm>
                  <a:off x="4513" y="2400"/>
                  <a:ext cx="960" cy="816"/>
                </a:xfrm>
                <a:prstGeom prst="wedgeEllipseCallout">
                  <a:avLst>
                    <a:gd name="adj1" fmla="val -34375"/>
                    <a:gd name="adj2" fmla="val 65319"/>
                  </a:avLst>
                </a:prstGeom>
                <a:solidFill>
                  <a:schemeClr val="accent1"/>
                </a:solidFill>
                <a:ln w="9525">
                  <a:solidFill>
                    <a:schemeClr val="tx1"/>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en-US" sz="1800" b="0"/>
                    <a:t>This is gonna be hard work!!</a:t>
                  </a:r>
                </a:p>
              </p:txBody>
            </p:sp>
          </p:grpSp>
        </p:grpSp>
        <p:sp>
          <p:nvSpPr>
            <p:cNvPr id="26654" name="Oval 78"/>
            <p:cNvSpPr>
              <a:spLocks noChangeArrowheads="1"/>
            </p:cNvSpPr>
            <p:nvPr/>
          </p:nvSpPr>
          <p:spPr bwMode="auto">
            <a:xfrm>
              <a:off x="4512" y="3696"/>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6655" name="Oval 79"/>
            <p:cNvSpPr>
              <a:spLocks noChangeArrowheads="1"/>
            </p:cNvSpPr>
            <p:nvPr/>
          </p:nvSpPr>
          <p:spPr bwMode="auto">
            <a:xfrm>
              <a:off x="4368" y="3696"/>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grpSp>
      <p:grpSp>
        <p:nvGrpSpPr>
          <p:cNvPr id="26629" name="Group 82"/>
          <p:cNvGrpSpPr>
            <a:grpSpLocks/>
          </p:cNvGrpSpPr>
          <p:nvPr/>
        </p:nvGrpSpPr>
        <p:grpSpPr bwMode="auto">
          <a:xfrm>
            <a:off x="4876800" y="914400"/>
            <a:ext cx="3276600" cy="2805113"/>
            <a:chOff x="3072" y="576"/>
            <a:chExt cx="2064" cy="1767"/>
          </a:xfrm>
        </p:grpSpPr>
        <p:grpSp>
          <p:nvGrpSpPr>
            <p:cNvPr id="26632" name="Group 5"/>
            <p:cNvGrpSpPr>
              <a:grpSpLocks/>
            </p:cNvGrpSpPr>
            <p:nvPr/>
          </p:nvGrpSpPr>
          <p:grpSpPr bwMode="auto">
            <a:xfrm>
              <a:off x="3072" y="576"/>
              <a:ext cx="2064" cy="1767"/>
              <a:chOff x="3072" y="576"/>
              <a:chExt cx="2064" cy="1767"/>
            </a:xfrm>
          </p:grpSpPr>
          <p:sp>
            <p:nvSpPr>
              <p:cNvPr id="26634" name="Line 6"/>
              <p:cNvSpPr>
                <a:spLocks noChangeShapeType="1"/>
              </p:cNvSpPr>
              <p:nvPr/>
            </p:nvSpPr>
            <p:spPr bwMode="auto">
              <a:xfrm>
                <a:off x="4176" y="1248"/>
                <a:ext cx="336"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6635" name="Group 7"/>
              <p:cNvGrpSpPr>
                <a:grpSpLocks/>
              </p:cNvGrpSpPr>
              <p:nvPr/>
            </p:nvGrpSpPr>
            <p:grpSpPr bwMode="auto">
              <a:xfrm>
                <a:off x="3072" y="576"/>
                <a:ext cx="2064" cy="1767"/>
                <a:chOff x="3120" y="576"/>
                <a:chExt cx="2064" cy="1767"/>
              </a:xfrm>
            </p:grpSpPr>
            <p:sp>
              <p:nvSpPr>
                <p:cNvPr id="26636" name="Line 8"/>
                <p:cNvSpPr>
                  <a:spLocks noChangeShapeType="1"/>
                </p:cNvSpPr>
                <p:nvPr/>
              </p:nvSpPr>
              <p:spPr bwMode="auto">
                <a:xfrm>
                  <a:off x="3984" y="1152"/>
                  <a:ext cx="4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37" name="Group 9"/>
                <p:cNvGrpSpPr>
                  <a:grpSpLocks/>
                </p:cNvGrpSpPr>
                <p:nvPr/>
              </p:nvGrpSpPr>
              <p:grpSpPr bwMode="auto">
                <a:xfrm>
                  <a:off x="3120" y="576"/>
                  <a:ext cx="2064" cy="1767"/>
                  <a:chOff x="3120" y="576"/>
                  <a:chExt cx="2064" cy="1767"/>
                </a:xfrm>
              </p:grpSpPr>
              <p:sp>
                <p:nvSpPr>
                  <p:cNvPr id="26638" name="Line 10"/>
                  <p:cNvSpPr>
                    <a:spLocks noChangeShapeType="1"/>
                  </p:cNvSpPr>
                  <p:nvPr/>
                </p:nvSpPr>
                <p:spPr bwMode="auto">
                  <a:xfrm flipH="1">
                    <a:off x="3888" y="1152"/>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Oval 11"/>
                  <p:cNvSpPr>
                    <a:spLocks noChangeArrowheads="1"/>
                  </p:cNvSpPr>
                  <p:nvPr/>
                </p:nvSpPr>
                <p:spPr bwMode="auto">
                  <a:xfrm>
                    <a:off x="3984" y="12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6640" name="Oval 12"/>
                  <p:cNvSpPr>
                    <a:spLocks noChangeArrowheads="1"/>
                  </p:cNvSpPr>
                  <p:nvPr/>
                </p:nvSpPr>
                <p:spPr bwMode="auto">
                  <a:xfrm>
                    <a:off x="4032" y="12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grpSp>
                <p:nvGrpSpPr>
                  <p:cNvPr id="26641" name="Group 13"/>
                  <p:cNvGrpSpPr>
                    <a:grpSpLocks/>
                  </p:cNvGrpSpPr>
                  <p:nvPr/>
                </p:nvGrpSpPr>
                <p:grpSpPr bwMode="auto">
                  <a:xfrm>
                    <a:off x="3120" y="576"/>
                    <a:ext cx="2064" cy="1767"/>
                    <a:chOff x="3120" y="576"/>
                    <a:chExt cx="2064" cy="1767"/>
                  </a:xfrm>
                </p:grpSpPr>
                <p:sp>
                  <p:nvSpPr>
                    <p:cNvPr id="26642" name="Freeform 14"/>
                    <p:cNvSpPr>
                      <a:spLocks/>
                    </p:cNvSpPr>
                    <p:nvPr/>
                  </p:nvSpPr>
                  <p:spPr bwMode="auto">
                    <a:xfrm>
                      <a:off x="3120" y="1296"/>
                      <a:ext cx="1877" cy="827"/>
                    </a:xfrm>
                    <a:custGeom>
                      <a:avLst/>
                      <a:gdLst>
                        <a:gd name="T0" fmla="*/ 0 w 1877"/>
                        <a:gd name="T1" fmla="*/ 814 h 827"/>
                        <a:gd name="T2" fmla="*/ 88 w 1877"/>
                        <a:gd name="T3" fmla="*/ 781 h 827"/>
                        <a:gd name="T4" fmla="*/ 135 w 1877"/>
                        <a:gd name="T5" fmla="*/ 753 h 827"/>
                        <a:gd name="T6" fmla="*/ 183 w 1877"/>
                        <a:gd name="T7" fmla="*/ 692 h 827"/>
                        <a:gd name="T8" fmla="*/ 291 w 1877"/>
                        <a:gd name="T9" fmla="*/ 604 h 827"/>
                        <a:gd name="T10" fmla="*/ 386 w 1877"/>
                        <a:gd name="T11" fmla="*/ 482 h 827"/>
                        <a:gd name="T12" fmla="*/ 420 w 1877"/>
                        <a:gd name="T13" fmla="*/ 421 h 827"/>
                        <a:gd name="T14" fmla="*/ 434 w 1877"/>
                        <a:gd name="T15" fmla="*/ 401 h 827"/>
                        <a:gd name="T16" fmla="*/ 454 w 1877"/>
                        <a:gd name="T17" fmla="*/ 340 h 827"/>
                        <a:gd name="T18" fmla="*/ 481 w 1877"/>
                        <a:gd name="T19" fmla="*/ 299 h 827"/>
                        <a:gd name="T20" fmla="*/ 495 w 1877"/>
                        <a:gd name="T21" fmla="*/ 279 h 827"/>
                        <a:gd name="T22" fmla="*/ 583 w 1877"/>
                        <a:gd name="T23" fmla="*/ 150 h 827"/>
                        <a:gd name="T24" fmla="*/ 678 w 1877"/>
                        <a:gd name="T25" fmla="*/ 69 h 827"/>
                        <a:gd name="T26" fmla="*/ 718 w 1877"/>
                        <a:gd name="T27" fmla="*/ 35 h 827"/>
                        <a:gd name="T28" fmla="*/ 759 w 1877"/>
                        <a:gd name="T29" fmla="*/ 22 h 827"/>
                        <a:gd name="T30" fmla="*/ 799 w 1877"/>
                        <a:gd name="T31" fmla="*/ 8 h 827"/>
                        <a:gd name="T32" fmla="*/ 1003 w 1877"/>
                        <a:gd name="T33" fmla="*/ 55 h 827"/>
                        <a:gd name="T34" fmla="*/ 1057 w 1877"/>
                        <a:gd name="T35" fmla="*/ 123 h 827"/>
                        <a:gd name="T36" fmla="*/ 1091 w 1877"/>
                        <a:gd name="T37" fmla="*/ 184 h 827"/>
                        <a:gd name="T38" fmla="*/ 1132 w 1877"/>
                        <a:gd name="T39" fmla="*/ 245 h 827"/>
                        <a:gd name="T40" fmla="*/ 1159 w 1877"/>
                        <a:gd name="T41" fmla="*/ 306 h 827"/>
                        <a:gd name="T42" fmla="*/ 1199 w 1877"/>
                        <a:gd name="T43" fmla="*/ 381 h 827"/>
                        <a:gd name="T44" fmla="*/ 1226 w 1877"/>
                        <a:gd name="T45" fmla="*/ 462 h 827"/>
                        <a:gd name="T46" fmla="*/ 1254 w 1877"/>
                        <a:gd name="T47" fmla="*/ 503 h 827"/>
                        <a:gd name="T48" fmla="*/ 1308 w 1877"/>
                        <a:gd name="T49" fmla="*/ 645 h 827"/>
                        <a:gd name="T50" fmla="*/ 1355 w 1877"/>
                        <a:gd name="T51" fmla="*/ 706 h 827"/>
                        <a:gd name="T52" fmla="*/ 1375 w 1877"/>
                        <a:gd name="T53" fmla="*/ 747 h 827"/>
                        <a:gd name="T54" fmla="*/ 1450 w 1877"/>
                        <a:gd name="T55" fmla="*/ 767 h 827"/>
                        <a:gd name="T56" fmla="*/ 1619 w 1877"/>
                        <a:gd name="T57" fmla="*/ 808 h 827"/>
                        <a:gd name="T58" fmla="*/ 1877 w 1877"/>
                        <a:gd name="T59" fmla="*/ 814 h 8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77"/>
                        <a:gd name="T91" fmla="*/ 0 h 827"/>
                        <a:gd name="T92" fmla="*/ 1877 w 1877"/>
                        <a:gd name="T93" fmla="*/ 827 h 8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77" h="827">
                          <a:moveTo>
                            <a:pt x="0" y="814"/>
                          </a:moveTo>
                          <a:cubicBezTo>
                            <a:pt x="29" y="805"/>
                            <a:pt x="62" y="798"/>
                            <a:pt x="88" y="781"/>
                          </a:cubicBezTo>
                          <a:cubicBezTo>
                            <a:pt x="138" y="750"/>
                            <a:pt x="94" y="768"/>
                            <a:pt x="135" y="753"/>
                          </a:cubicBezTo>
                          <a:cubicBezTo>
                            <a:pt x="157" y="732"/>
                            <a:pt x="160" y="711"/>
                            <a:pt x="183" y="692"/>
                          </a:cubicBezTo>
                          <a:cubicBezTo>
                            <a:pt x="219" y="662"/>
                            <a:pt x="262" y="647"/>
                            <a:pt x="291" y="604"/>
                          </a:cubicBezTo>
                          <a:cubicBezTo>
                            <a:pt x="321" y="560"/>
                            <a:pt x="350" y="520"/>
                            <a:pt x="386" y="482"/>
                          </a:cubicBezTo>
                          <a:cubicBezTo>
                            <a:pt x="398" y="447"/>
                            <a:pt x="390" y="466"/>
                            <a:pt x="420" y="421"/>
                          </a:cubicBezTo>
                          <a:cubicBezTo>
                            <a:pt x="425" y="414"/>
                            <a:pt x="434" y="401"/>
                            <a:pt x="434" y="401"/>
                          </a:cubicBezTo>
                          <a:cubicBezTo>
                            <a:pt x="449" y="353"/>
                            <a:pt x="442" y="374"/>
                            <a:pt x="454" y="340"/>
                          </a:cubicBezTo>
                          <a:cubicBezTo>
                            <a:pt x="459" y="325"/>
                            <a:pt x="472" y="313"/>
                            <a:pt x="481" y="299"/>
                          </a:cubicBezTo>
                          <a:cubicBezTo>
                            <a:pt x="486" y="292"/>
                            <a:pt x="495" y="279"/>
                            <a:pt x="495" y="279"/>
                          </a:cubicBezTo>
                          <a:cubicBezTo>
                            <a:pt x="509" y="235"/>
                            <a:pt x="537" y="165"/>
                            <a:pt x="583" y="150"/>
                          </a:cubicBezTo>
                          <a:cubicBezTo>
                            <a:pt x="605" y="117"/>
                            <a:pt x="647" y="95"/>
                            <a:pt x="678" y="69"/>
                          </a:cubicBezTo>
                          <a:cubicBezTo>
                            <a:pt x="694" y="56"/>
                            <a:pt x="699" y="43"/>
                            <a:pt x="718" y="35"/>
                          </a:cubicBezTo>
                          <a:cubicBezTo>
                            <a:pt x="731" y="29"/>
                            <a:pt x="745" y="26"/>
                            <a:pt x="759" y="22"/>
                          </a:cubicBezTo>
                          <a:cubicBezTo>
                            <a:pt x="772" y="18"/>
                            <a:pt x="799" y="8"/>
                            <a:pt x="799" y="8"/>
                          </a:cubicBezTo>
                          <a:cubicBezTo>
                            <a:pt x="954" y="16"/>
                            <a:pt x="914" y="0"/>
                            <a:pt x="1003" y="55"/>
                          </a:cubicBezTo>
                          <a:cubicBezTo>
                            <a:pt x="1042" y="111"/>
                            <a:pt x="1023" y="89"/>
                            <a:pt x="1057" y="123"/>
                          </a:cubicBezTo>
                          <a:cubicBezTo>
                            <a:pt x="1064" y="145"/>
                            <a:pt x="1091" y="184"/>
                            <a:pt x="1091" y="184"/>
                          </a:cubicBezTo>
                          <a:cubicBezTo>
                            <a:pt x="1100" y="212"/>
                            <a:pt x="1111" y="225"/>
                            <a:pt x="1132" y="245"/>
                          </a:cubicBezTo>
                          <a:cubicBezTo>
                            <a:pt x="1147" y="294"/>
                            <a:pt x="1137" y="274"/>
                            <a:pt x="1159" y="306"/>
                          </a:cubicBezTo>
                          <a:cubicBezTo>
                            <a:pt x="1168" y="335"/>
                            <a:pt x="1181" y="356"/>
                            <a:pt x="1199" y="381"/>
                          </a:cubicBezTo>
                          <a:cubicBezTo>
                            <a:pt x="1207" y="403"/>
                            <a:pt x="1214" y="440"/>
                            <a:pt x="1226" y="462"/>
                          </a:cubicBezTo>
                          <a:cubicBezTo>
                            <a:pt x="1234" y="476"/>
                            <a:pt x="1254" y="503"/>
                            <a:pt x="1254" y="503"/>
                          </a:cubicBezTo>
                          <a:cubicBezTo>
                            <a:pt x="1269" y="553"/>
                            <a:pt x="1291" y="596"/>
                            <a:pt x="1308" y="645"/>
                          </a:cubicBezTo>
                          <a:cubicBezTo>
                            <a:pt x="1316" y="669"/>
                            <a:pt x="1355" y="706"/>
                            <a:pt x="1355" y="706"/>
                          </a:cubicBezTo>
                          <a:cubicBezTo>
                            <a:pt x="1358" y="715"/>
                            <a:pt x="1366" y="742"/>
                            <a:pt x="1375" y="747"/>
                          </a:cubicBezTo>
                          <a:cubicBezTo>
                            <a:pt x="1458" y="795"/>
                            <a:pt x="1354" y="700"/>
                            <a:pt x="1450" y="767"/>
                          </a:cubicBezTo>
                          <a:cubicBezTo>
                            <a:pt x="1502" y="803"/>
                            <a:pt x="1557" y="803"/>
                            <a:pt x="1619" y="808"/>
                          </a:cubicBezTo>
                          <a:cubicBezTo>
                            <a:pt x="1727" y="827"/>
                            <a:pt x="1641" y="814"/>
                            <a:pt x="1877" y="81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3" name="Oval 15"/>
                    <p:cNvSpPr>
                      <a:spLocks noChangeArrowheads="1"/>
                    </p:cNvSpPr>
                    <p:nvPr/>
                  </p:nvSpPr>
                  <p:spPr bwMode="auto">
                    <a:xfrm>
                      <a:off x="3936" y="816"/>
                      <a:ext cx="96" cy="144"/>
                    </a:xfrm>
                    <a:prstGeom prst="ellipse">
                      <a:avLst/>
                    </a:prstGeom>
                    <a:solidFill>
                      <a:schemeClr val="tx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6644" name="Line 16"/>
                    <p:cNvSpPr>
                      <a:spLocks noChangeShapeType="1"/>
                    </p:cNvSpPr>
                    <p:nvPr/>
                  </p:nvSpPr>
                  <p:spPr bwMode="auto">
                    <a:xfrm>
                      <a:off x="3984" y="96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5" name="Oval 17"/>
                    <p:cNvSpPr>
                      <a:spLocks noChangeArrowheads="1"/>
                    </p:cNvSpPr>
                    <p:nvPr/>
                  </p:nvSpPr>
                  <p:spPr bwMode="auto">
                    <a:xfrm>
                      <a:off x="3888" y="12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sp>
                  <p:nvSpPr>
                    <p:cNvPr id="26646" name="Line 18"/>
                    <p:cNvSpPr>
                      <a:spLocks noChangeShapeType="1"/>
                    </p:cNvSpPr>
                    <p:nvPr/>
                  </p:nvSpPr>
                  <p:spPr bwMode="auto">
                    <a:xfrm flipH="1" flipV="1">
                      <a:off x="3792" y="1008"/>
                      <a:ext cx="19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7" name="Line 19"/>
                    <p:cNvSpPr>
                      <a:spLocks noChangeShapeType="1"/>
                    </p:cNvSpPr>
                    <p:nvPr/>
                  </p:nvSpPr>
                  <p:spPr bwMode="auto">
                    <a:xfrm flipV="1">
                      <a:off x="3984" y="1008"/>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8" name="Line 20"/>
                    <p:cNvSpPr>
                      <a:spLocks noChangeShapeType="1"/>
                    </p:cNvSpPr>
                    <p:nvPr/>
                  </p:nvSpPr>
                  <p:spPr bwMode="auto">
                    <a:xfrm>
                      <a:off x="4608" y="1920"/>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9" name="Text Box 21"/>
                    <p:cNvSpPr txBox="1">
                      <a:spLocks noChangeArrowheads="1"/>
                    </p:cNvSpPr>
                    <p:nvPr/>
                  </p:nvSpPr>
                  <p:spPr bwMode="auto">
                    <a:xfrm>
                      <a:off x="3744" y="1536"/>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buFontTx/>
                        <a:buNone/>
                      </a:pPr>
                      <a:r>
                        <a:rPr lang="en-US" altLang="en-US" sz="1800" b="0"/>
                        <a:t>high</a:t>
                      </a:r>
                    </a:p>
                  </p:txBody>
                </p:sp>
                <p:sp>
                  <p:nvSpPr>
                    <p:cNvPr id="26650" name="Text Box 22"/>
                    <p:cNvSpPr txBox="1">
                      <a:spLocks noChangeArrowheads="1"/>
                    </p:cNvSpPr>
                    <p:nvPr/>
                  </p:nvSpPr>
                  <p:spPr bwMode="auto">
                    <a:xfrm>
                      <a:off x="4608" y="211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50000"/>
                        </a:spcBef>
                        <a:spcAft>
                          <a:spcPct val="0"/>
                        </a:spcAft>
                        <a:buFontTx/>
                        <a:buNone/>
                      </a:pPr>
                      <a:r>
                        <a:rPr lang="en-US" altLang="en-US" sz="1800" b="0"/>
                        <a:t>low</a:t>
                      </a:r>
                    </a:p>
                  </p:txBody>
                </p:sp>
                <p:sp>
                  <p:nvSpPr>
                    <p:cNvPr id="26651" name="AutoShape 23"/>
                    <p:cNvSpPr>
                      <a:spLocks noChangeArrowheads="1"/>
                    </p:cNvSpPr>
                    <p:nvPr/>
                  </p:nvSpPr>
                  <p:spPr bwMode="auto">
                    <a:xfrm>
                      <a:off x="4128" y="576"/>
                      <a:ext cx="960" cy="336"/>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spcAft>
                          <a:spcPct val="0"/>
                        </a:spcAft>
                        <a:buFontTx/>
                        <a:buNone/>
                      </a:pPr>
                      <a:r>
                        <a:rPr lang="en-US" altLang="en-US" sz="1800" b="0"/>
                        <a:t>Weeee!!!</a:t>
                      </a:r>
                    </a:p>
                  </p:txBody>
                </p:sp>
                <p:sp>
                  <p:nvSpPr>
                    <p:cNvPr id="26652" name="Line 24"/>
                    <p:cNvSpPr>
                      <a:spLocks noChangeShapeType="1"/>
                    </p:cNvSpPr>
                    <p:nvPr/>
                  </p:nvSpPr>
                  <p:spPr bwMode="auto">
                    <a:xfrm>
                      <a:off x="4032" y="1776"/>
                      <a:ext cx="528"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sp>
          <p:nvSpPr>
            <p:cNvPr id="26633" name="Oval 80"/>
            <p:cNvSpPr>
              <a:spLocks noChangeArrowheads="1"/>
            </p:cNvSpPr>
            <p:nvPr/>
          </p:nvSpPr>
          <p:spPr bwMode="auto">
            <a:xfrm>
              <a:off x="3792" y="1248"/>
              <a:ext cx="48" cy="48"/>
            </a:xfrm>
            <a:prstGeom prst="ellipse">
              <a:avLst/>
            </a:prstGeom>
            <a:solidFill>
              <a:schemeClr val="accent1"/>
            </a:solidFill>
            <a:ln w="9525">
              <a:solidFill>
                <a:schemeClr val="tx1"/>
              </a:solidFill>
              <a:round/>
              <a:headEnd/>
              <a:tailEnd/>
            </a:ln>
          </p:spPr>
          <p:txBody>
            <a:bodyPr wrap="none" anchor="ct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spcBef>
                  <a:spcPct val="0"/>
                </a:spcBef>
                <a:spcAft>
                  <a:spcPct val="0"/>
                </a:spcAft>
                <a:buFontTx/>
                <a:buNone/>
              </a:pPr>
              <a:endParaRPr lang="en-US" altLang="en-US" sz="1800" b="0"/>
            </a:p>
          </p:txBody>
        </p:sp>
      </p:grpSp>
      <p:sp>
        <p:nvSpPr>
          <p:cNvPr id="26630" name="Text Box 83"/>
          <p:cNvSpPr txBox="1">
            <a:spLocks noChangeArrowheads="1"/>
          </p:cNvSpPr>
          <p:nvPr/>
        </p:nvSpPr>
        <p:spPr bwMode="auto">
          <a:xfrm>
            <a:off x="6705600" y="0"/>
            <a:ext cx="2438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a:spcBef>
                <a:spcPct val="50000"/>
              </a:spcBef>
              <a:spcAft>
                <a:spcPct val="0"/>
              </a:spcAft>
              <a:buFontTx/>
              <a:buChar char="•"/>
            </a:pPr>
            <a:r>
              <a:rPr lang="en-US" altLang="en-US" sz="1800" b="0">
                <a:hlinkClick r:id="rId3"/>
              </a:rPr>
              <a:t>Animations </a:t>
            </a:r>
            <a:r>
              <a:rPr lang="en-US" altLang="en-US" sz="1800" b="0"/>
              <a:t>of Active Transport &amp; Passive Transport</a:t>
            </a:r>
          </a:p>
        </p:txBody>
      </p:sp>
      <p:sp>
        <p:nvSpPr>
          <p:cNvPr id="26631" name="Line 84"/>
          <p:cNvSpPr>
            <a:spLocks noChangeShapeType="1"/>
          </p:cNvSpPr>
          <p:nvPr/>
        </p:nvSpPr>
        <p:spPr bwMode="auto">
          <a:xfrm>
            <a:off x="0" y="838200"/>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71021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458200" cy="609600"/>
          </a:xfrm>
        </p:spPr>
        <p:txBody>
          <a:bodyPr>
            <a:normAutofit fontScale="90000"/>
          </a:bodyPr>
          <a:lstStyle/>
          <a:p>
            <a:pPr eaLnBrk="1" fontAlgn="auto" hangingPunct="1">
              <a:spcAft>
                <a:spcPts val="0"/>
              </a:spcAft>
              <a:defRPr/>
            </a:pPr>
            <a:r>
              <a:rPr lang="en-US" altLang="en-US" dirty="0" smtClean="0"/>
              <a:t>Jigsaw</a:t>
            </a:r>
          </a:p>
        </p:txBody>
      </p:sp>
      <p:sp>
        <p:nvSpPr>
          <p:cNvPr id="10243" name="Rectangle 3"/>
          <p:cNvSpPr>
            <a:spLocks noGrp="1" noChangeArrowheads="1"/>
          </p:cNvSpPr>
          <p:nvPr>
            <p:ph idx="1"/>
          </p:nvPr>
        </p:nvSpPr>
        <p:spPr>
          <a:xfrm>
            <a:off x="0" y="838200"/>
            <a:ext cx="8915400" cy="5867400"/>
          </a:xfrm>
        </p:spPr>
        <p:txBody>
          <a:bodyPr>
            <a:normAutofit/>
          </a:bodyPr>
          <a:lstStyle/>
          <a:p>
            <a:pPr marL="457200" indent="-457200" eaLnBrk="1" hangingPunct="1">
              <a:lnSpc>
                <a:spcPct val="80000"/>
              </a:lnSpc>
              <a:buFont typeface="Arial" panose="020B0604020202020204" pitchFamily="34" charset="0"/>
              <a:buChar char="•"/>
            </a:pPr>
            <a:r>
              <a:rPr lang="en-US" altLang="en-US" sz="1900" dirty="0" smtClean="0"/>
              <a:t>You will each be counting of 1- 4</a:t>
            </a:r>
          </a:p>
          <a:p>
            <a:pPr marL="457200" indent="-457200" eaLnBrk="1" hangingPunct="1">
              <a:lnSpc>
                <a:spcPct val="80000"/>
              </a:lnSpc>
              <a:buFont typeface="Arial" panose="020B0604020202020204" pitchFamily="34" charset="0"/>
              <a:buChar char="•"/>
            </a:pPr>
            <a:r>
              <a:rPr lang="en-US" altLang="en-US" sz="1900" dirty="0" smtClean="0"/>
              <a:t>Each # matches the following topics:</a:t>
            </a:r>
          </a:p>
          <a:p>
            <a:pPr marL="971550" lvl="1" indent="-514350" eaLnBrk="1" hangingPunct="1">
              <a:lnSpc>
                <a:spcPct val="80000"/>
              </a:lnSpc>
              <a:buFont typeface="Arial Black" panose="020B0A04020102020204" pitchFamily="34" charset="0"/>
              <a:buAutoNum type="arabicPeriod"/>
            </a:pPr>
            <a:r>
              <a:rPr lang="en-US" altLang="en-US" sz="1700" b="1" dirty="0" smtClean="0">
                <a:solidFill>
                  <a:srgbClr val="FF0000"/>
                </a:solidFill>
              </a:rPr>
              <a:t>Active Transport</a:t>
            </a:r>
          </a:p>
          <a:p>
            <a:pPr marL="971550" lvl="1" indent="-514350" eaLnBrk="1" hangingPunct="1">
              <a:lnSpc>
                <a:spcPct val="80000"/>
              </a:lnSpc>
              <a:buFont typeface="Arial Black" panose="020B0A04020102020204" pitchFamily="34" charset="0"/>
              <a:buAutoNum type="arabicPeriod"/>
            </a:pPr>
            <a:r>
              <a:rPr lang="en-US" altLang="en-US" sz="1700" b="1" dirty="0" smtClean="0">
                <a:solidFill>
                  <a:srgbClr val="FF0000"/>
                </a:solidFill>
              </a:rPr>
              <a:t>Passive Transport</a:t>
            </a:r>
          </a:p>
          <a:p>
            <a:pPr marL="971550" lvl="1" indent="-514350" eaLnBrk="1" hangingPunct="1">
              <a:lnSpc>
                <a:spcPct val="80000"/>
              </a:lnSpc>
              <a:buFont typeface="Arial Black" panose="020B0A04020102020204" pitchFamily="34" charset="0"/>
              <a:buAutoNum type="arabicPeriod"/>
            </a:pPr>
            <a:r>
              <a:rPr lang="en-US" altLang="en-US" sz="1700" b="1" dirty="0" smtClean="0">
                <a:solidFill>
                  <a:srgbClr val="FF0000"/>
                </a:solidFill>
              </a:rPr>
              <a:t>Diffusion</a:t>
            </a:r>
          </a:p>
          <a:p>
            <a:pPr marL="971550" lvl="1" indent="-514350" eaLnBrk="1" hangingPunct="1">
              <a:lnSpc>
                <a:spcPct val="80000"/>
              </a:lnSpc>
              <a:buFont typeface="Arial Black" panose="020B0A04020102020204" pitchFamily="34" charset="0"/>
              <a:buAutoNum type="arabicPeriod"/>
            </a:pPr>
            <a:r>
              <a:rPr lang="en-US" altLang="en-US" sz="1700" b="1" dirty="0" smtClean="0">
                <a:solidFill>
                  <a:srgbClr val="FF0000"/>
                </a:solidFill>
              </a:rPr>
              <a:t>Osmosis</a:t>
            </a:r>
          </a:p>
          <a:p>
            <a:pPr marL="457200" indent="-457200" eaLnBrk="1" hangingPunct="1">
              <a:lnSpc>
                <a:spcPct val="80000"/>
              </a:lnSpc>
              <a:buFont typeface="Arial" panose="020B0604020202020204" pitchFamily="34" charset="0"/>
              <a:buChar char="•"/>
            </a:pPr>
            <a:r>
              <a:rPr lang="en-US" altLang="en-US" sz="1900" dirty="0" smtClean="0"/>
              <a:t>Based on the # you are assigned you are responsible for learning information on the matching topic from the reading given.</a:t>
            </a:r>
          </a:p>
          <a:p>
            <a:pPr marL="457200" indent="-457200" eaLnBrk="1" hangingPunct="1">
              <a:lnSpc>
                <a:spcPct val="80000"/>
              </a:lnSpc>
              <a:buFont typeface="Arial" panose="020B0604020202020204" pitchFamily="34" charset="0"/>
              <a:buChar char="•"/>
            </a:pPr>
            <a:r>
              <a:rPr lang="en-US" altLang="en-US" sz="1900" dirty="0" smtClean="0"/>
              <a:t>You will gather at your station 1 - 4, based on your # and work cooperatively to become an expert on your topic. </a:t>
            </a:r>
            <a:r>
              <a:rPr lang="en-US" altLang="en-US" sz="1900" dirty="0" smtClean="0">
                <a:solidFill>
                  <a:srgbClr val="FF0000"/>
                </a:solidFill>
              </a:rPr>
              <a:t>Each expert will complete an organizer (</a:t>
            </a:r>
            <a:r>
              <a:rPr lang="en-US" altLang="en-US" sz="1900" dirty="0" err="1" smtClean="0">
                <a:solidFill>
                  <a:srgbClr val="FF0000"/>
                </a:solidFill>
              </a:rPr>
              <a:t>Frayer</a:t>
            </a:r>
            <a:r>
              <a:rPr lang="en-US" altLang="en-US" sz="1900" dirty="0" smtClean="0">
                <a:solidFill>
                  <a:srgbClr val="FF0000"/>
                </a:solidFill>
              </a:rPr>
              <a:t> Model) </a:t>
            </a:r>
            <a:r>
              <a:rPr lang="en-US" altLang="en-US" sz="1900" dirty="0" smtClean="0"/>
              <a:t>on the topic assigned.</a:t>
            </a:r>
          </a:p>
          <a:p>
            <a:pPr marL="457200" indent="-457200" eaLnBrk="1" hangingPunct="1">
              <a:lnSpc>
                <a:spcPct val="80000"/>
              </a:lnSpc>
              <a:buFont typeface="Arial" panose="020B0604020202020204" pitchFamily="34" charset="0"/>
              <a:buChar char="•"/>
            </a:pPr>
            <a:r>
              <a:rPr lang="en-US" altLang="en-US" sz="1900" dirty="0" smtClean="0"/>
              <a:t>When time is called each expert group will go back to forming a group with members other than your expert group (1,2,3,4)</a:t>
            </a:r>
          </a:p>
          <a:p>
            <a:pPr marL="457200" indent="-457200" eaLnBrk="1" hangingPunct="1">
              <a:lnSpc>
                <a:spcPct val="80000"/>
              </a:lnSpc>
              <a:buFont typeface="Arial" panose="020B0604020202020204" pitchFamily="34" charset="0"/>
              <a:buChar char="•"/>
            </a:pPr>
            <a:r>
              <a:rPr lang="en-US" altLang="en-US" sz="1900" dirty="0" smtClean="0"/>
              <a:t>Each expert will then teach the remaining members their topic.</a:t>
            </a:r>
          </a:p>
          <a:p>
            <a:pPr marL="457200" indent="-457200" eaLnBrk="1" hangingPunct="1">
              <a:lnSpc>
                <a:spcPct val="80000"/>
              </a:lnSpc>
              <a:buFont typeface="Arial" panose="020B0604020202020204" pitchFamily="34" charset="0"/>
              <a:buChar char="•"/>
            </a:pPr>
            <a:r>
              <a:rPr lang="en-US" altLang="en-US" sz="1900" dirty="0" smtClean="0">
                <a:solidFill>
                  <a:srgbClr val="FF0000"/>
                </a:solidFill>
              </a:rPr>
              <a:t>Each member will complete a new </a:t>
            </a:r>
            <a:r>
              <a:rPr lang="en-US" altLang="en-US" sz="1900" dirty="0" err="1" smtClean="0">
                <a:solidFill>
                  <a:srgbClr val="FF0000"/>
                </a:solidFill>
              </a:rPr>
              <a:t>Frayer</a:t>
            </a:r>
            <a:r>
              <a:rPr lang="en-US" altLang="en-US" sz="1900" dirty="0" smtClean="0">
                <a:solidFill>
                  <a:srgbClr val="FF0000"/>
                </a:solidFill>
              </a:rPr>
              <a:t> Model for each new topic that they learn.</a:t>
            </a:r>
            <a:r>
              <a:rPr lang="en-US" altLang="en-US" sz="1900" dirty="0" smtClean="0"/>
              <a:t> It is each group member’s responsibility to ask questions from the expert on information they may need further clarification on.</a:t>
            </a:r>
          </a:p>
          <a:p>
            <a:pPr marL="457200" indent="-457200" eaLnBrk="1" hangingPunct="1">
              <a:lnSpc>
                <a:spcPct val="80000"/>
              </a:lnSpc>
              <a:buFont typeface="Arial" panose="020B0604020202020204" pitchFamily="34" charset="0"/>
              <a:buChar char="•"/>
            </a:pPr>
            <a:r>
              <a:rPr lang="en-US" altLang="en-US" sz="1900" dirty="0" smtClean="0"/>
              <a:t>At the end of the session each member will complete a </a:t>
            </a:r>
            <a:r>
              <a:rPr lang="en-US" altLang="en-US" sz="1900" dirty="0" smtClean="0">
                <a:solidFill>
                  <a:srgbClr val="FF0000"/>
                </a:solidFill>
              </a:rPr>
              <a:t>Jigsaw Questionnaire </a:t>
            </a:r>
            <a:r>
              <a:rPr lang="en-US" altLang="en-US" sz="1900" dirty="0" smtClean="0"/>
              <a:t>to see what they </a:t>
            </a:r>
            <a:r>
              <a:rPr lang="en-US" altLang="en-US" sz="1900" smtClean="0"/>
              <a:t>have learned.</a:t>
            </a:r>
            <a:endParaRPr lang="en-US" altLang="en-US" sz="1900" dirty="0" smtClean="0">
              <a:solidFill>
                <a:srgbClr val="FF0000"/>
              </a:solidFill>
            </a:endParaRPr>
          </a:p>
          <a:p>
            <a:pPr marL="457200" indent="-457200" eaLnBrk="1" hangingPunct="1">
              <a:lnSpc>
                <a:spcPct val="80000"/>
              </a:lnSpc>
              <a:buFont typeface="Arial" panose="020B0604020202020204" pitchFamily="34" charset="0"/>
              <a:buChar char="•"/>
            </a:pPr>
            <a:endParaRPr lang="en-US" altLang="en-US" sz="1900" dirty="0" smtClean="0"/>
          </a:p>
          <a:p>
            <a:pPr marL="457200" indent="-457200" eaLnBrk="1" hangingPunct="1">
              <a:lnSpc>
                <a:spcPct val="80000"/>
              </a:lnSpc>
              <a:buFont typeface="Arial" panose="020B0604020202020204" pitchFamily="34" charset="0"/>
              <a:buChar char="•"/>
            </a:pPr>
            <a:endParaRPr lang="en-US" altLang="en-US" sz="1700" u="sng" dirty="0" smtClean="0"/>
          </a:p>
          <a:p>
            <a:pPr marL="457200" indent="-457200" eaLnBrk="1" hangingPunct="1">
              <a:lnSpc>
                <a:spcPct val="80000"/>
              </a:lnSpc>
              <a:buFont typeface="Arial" panose="020B0604020202020204" pitchFamily="34" charset="0"/>
              <a:buChar char="•"/>
            </a:pPr>
            <a:endParaRPr lang="en-US" altLang="en-US" sz="2600" u="sng"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1994</TotalTime>
  <Words>1451</Words>
  <Application>Microsoft Office PowerPoint</Application>
  <PresentationFormat>On-screen Show (4:3)</PresentationFormat>
  <Paragraphs>352</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Essential</vt:lpstr>
      <vt:lpstr>CELL TRANSPORT</vt:lpstr>
      <vt:lpstr>Do Now: PrEDICT/Clarify/Question/Answer</vt:lpstr>
      <vt:lpstr>Fitting into a box</vt:lpstr>
      <vt:lpstr>Terms to Know</vt:lpstr>
      <vt:lpstr>PowerPoint Presentation</vt:lpstr>
      <vt:lpstr>PowerPoint Presentation</vt:lpstr>
      <vt:lpstr>PowerPoint Presentation</vt:lpstr>
      <vt:lpstr>Types of Cellular Transport</vt:lpstr>
      <vt:lpstr>Jigsaw</vt:lpstr>
      <vt:lpstr>Vocabulary for the Day</vt:lpstr>
      <vt:lpstr>Frayer Model</vt:lpstr>
      <vt:lpstr>PowerPoint Presentation</vt:lpstr>
      <vt:lpstr>Concept mapping: Cell Transport </vt:lpstr>
      <vt:lpstr>Extension</vt:lpstr>
      <vt:lpstr>Diffusion/Osmosis Investigation</vt:lpstr>
      <vt:lpstr>Do Now: Predict/Clarify/Question/Answer</vt:lpstr>
      <vt:lpstr>Experiment: Diffusion across a semipermeable membrane</vt:lpstr>
      <vt:lpstr>WHAT IS IN THE BAG? CONT’D…</vt:lpstr>
      <vt:lpstr>Explaining Observations  around us</vt:lpstr>
      <vt:lpstr>Diffusion &amp; Osmosis</vt:lpstr>
      <vt:lpstr>Review</vt:lpstr>
      <vt:lpstr>Diffusion/Osmosis  Applications in Real Life</vt:lpstr>
      <vt:lpstr>Do Now: Predict/Clarify/Question/Answer</vt:lpstr>
      <vt:lpstr>Presentations</vt:lpstr>
      <vt:lpstr>Research</vt:lpstr>
      <vt:lpstr>Research</vt:lpstr>
      <vt:lpstr>Research</vt:lpstr>
      <vt:lpstr>RUBRIC</vt:lpstr>
      <vt:lpstr>Cell Transport Stations</vt:lpstr>
      <vt:lpstr>Do Now: Predict/Clarify/Question/Answer</vt:lpstr>
      <vt:lpstr>Station Activity</vt:lpstr>
      <vt:lpstr>Resources</vt:lpstr>
    </vt:vector>
  </TitlesOfParts>
  <Company>Kalamazoo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HohlerTR</dc:creator>
  <cp:lastModifiedBy>DOE</cp:lastModifiedBy>
  <cp:revision>148</cp:revision>
  <cp:lastPrinted>2014-03-24T14:42:59Z</cp:lastPrinted>
  <dcterms:created xsi:type="dcterms:W3CDTF">2009-01-21T18:09:17Z</dcterms:created>
  <dcterms:modified xsi:type="dcterms:W3CDTF">2014-05-09T17:12:11Z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