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384" r:id="rId3"/>
    <p:sldId id="420" r:id="rId4"/>
    <p:sldId id="385" r:id="rId5"/>
    <p:sldId id="392" r:id="rId6"/>
    <p:sldId id="394" r:id="rId7"/>
    <p:sldId id="395" r:id="rId8"/>
    <p:sldId id="393" r:id="rId9"/>
    <p:sldId id="396" r:id="rId10"/>
    <p:sldId id="425" r:id="rId11"/>
    <p:sldId id="387" r:id="rId12"/>
    <p:sldId id="386" r:id="rId13"/>
    <p:sldId id="390" r:id="rId14"/>
    <p:sldId id="388" r:id="rId15"/>
    <p:sldId id="389" r:id="rId16"/>
    <p:sldId id="391" r:id="rId17"/>
    <p:sldId id="427" r:id="rId18"/>
    <p:sldId id="419" r:id="rId19"/>
    <p:sldId id="397" r:id="rId20"/>
    <p:sldId id="401" r:id="rId21"/>
    <p:sldId id="398" r:id="rId22"/>
    <p:sldId id="399" r:id="rId23"/>
    <p:sldId id="402" r:id="rId24"/>
    <p:sldId id="403" r:id="rId25"/>
    <p:sldId id="404" r:id="rId26"/>
    <p:sldId id="422" r:id="rId27"/>
    <p:sldId id="412" r:id="rId28"/>
    <p:sldId id="407" r:id="rId29"/>
    <p:sldId id="409" r:id="rId30"/>
    <p:sldId id="410" r:id="rId31"/>
    <p:sldId id="411" r:id="rId32"/>
    <p:sldId id="423" r:id="rId33"/>
    <p:sldId id="415" r:id="rId34"/>
    <p:sldId id="416" r:id="rId35"/>
    <p:sldId id="424" r:id="rId36"/>
    <p:sldId id="426" r:id="rId37"/>
    <p:sldId id="417" r:id="rId3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B3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53" autoAdjust="0"/>
    <p:restoredTop sz="94671" autoAdjust="0"/>
  </p:normalViewPr>
  <p:slideViewPr>
    <p:cSldViewPr>
      <p:cViewPr>
        <p:scale>
          <a:sx n="100" d="100"/>
          <a:sy n="100" d="100"/>
        </p:scale>
        <p:origin x="-7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1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D449F8-8E16-4D8E-AE11-2A7C57830C8A}" type="datetimeFigureOut">
              <a:rPr lang="en-US" smtClean="0"/>
              <a:pPr/>
              <a:t>9/13/2013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57956D-8AF7-4AE5-8FB1-11B745A50A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549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7E88EA4-90F2-4A74-A58B-325E41A29EA9}" type="datetimeFigureOut">
              <a:rPr lang="en-US"/>
              <a:pPr>
                <a:defRPr/>
              </a:pPr>
              <a:t>9/13/2013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0E06655-059A-4EC6-8B45-4CE166DCBC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1342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sterisk"/>
          <p:cNvPicPr>
            <a:picLocks noChangeAspect="1" noChangeArrowheads="1"/>
          </p:cNvPicPr>
          <p:nvPr userDrawn="1"/>
        </p:nvPicPr>
        <p:blipFill>
          <a:blip r:embed="rId2" cstate="print">
            <a:lum bright="56000" contrast="-70000"/>
          </a:blip>
          <a:srcRect/>
          <a:stretch>
            <a:fillRect/>
          </a:stretch>
        </p:blipFill>
        <p:spPr bwMode="auto">
          <a:xfrm>
            <a:off x="2590800" y="1371600"/>
            <a:ext cx="390525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2E9F-D619-4AD2-B5B2-5A60A041BF4C}" type="datetimeFigureOut">
              <a:rPr lang="en-US"/>
              <a:pPr>
                <a:defRPr/>
              </a:pPr>
              <a:t>9/13/2013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93E6E-0977-4144-A1DD-8DE8F6E3A6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29F7-6113-4DD5-923D-1C2FA7CDF488}" type="datetimeFigureOut">
              <a:rPr lang="en-US"/>
              <a:pPr>
                <a:defRPr/>
              </a:pPr>
              <a:t>9/13/2013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F55B1-5451-4913-B9AD-9B3431BB53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FDE86-B8FC-4483-A2B9-DED6523A898A}" type="datetimeFigureOut">
              <a:rPr lang="en-US"/>
              <a:pPr>
                <a:defRPr/>
              </a:pPr>
              <a:t>9/13/2013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14163-1C39-4C10-A350-2F66D5EA34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sterisk"/>
          <p:cNvPicPr>
            <a:picLocks noChangeAspect="1" noChangeArrowheads="1"/>
          </p:cNvPicPr>
          <p:nvPr userDrawn="1"/>
        </p:nvPicPr>
        <p:blipFill>
          <a:blip r:embed="rId2" cstate="print">
            <a:lum bright="56000" contrast="-70000"/>
          </a:blip>
          <a:srcRect/>
          <a:stretch>
            <a:fillRect/>
          </a:stretch>
        </p:blipFill>
        <p:spPr bwMode="auto">
          <a:xfrm>
            <a:off x="2590800" y="1371600"/>
            <a:ext cx="390525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5425" y="1447800"/>
            <a:ext cx="6096000" cy="44497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E653F-9C32-473A-AAE1-7D8A20CFA72F}" type="datetimeFigureOut">
              <a:rPr lang="en-US"/>
              <a:pPr>
                <a:defRPr/>
              </a:pPr>
              <a:t>9/13/2013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A5BF3-9CB6-47C2-BE28-74A6E233F9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E8F60-86D2-434B-8523-236243280839}" type="datetimeFigureOut">
              <a:rPr lang="en-US"/>
              <a:pPr>
                <a:defRPr/>
              </a:pPr>
              <a:t>9/13/2013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22AC3-418E-4F0D-A4B0-391880870B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CAD55-56AE-483F-84E9-5E7A02B1F5E9}" type="datetimeFigureOut">
              <a:rPr lang="en-US"/>
              <a:pPr>
                <a:defRPr/>
              </a:pPr>
              <a:t>9/13/2013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9DF89-6157-4676-8BB3-02D87E0EFB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43E51-80F6-41A0-BFF6-D47785A97961}" type="datetimeFigureOut">
              <a:rPr lang="en-US"/>
              <a:pPr>
                <a:defRPr/>
              </a:pPr>
              <a:t>9/13/2013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5DA05-6C54-4F6F-9600-9E788185D3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5F74D-860A-4DD0-B3F9-4FDDF8124003}" type="datetimeFigureOut">
              <a:rPr lang="en-US"/>
              <a:pPr>
                <a:defRPr/>
              </a:pPr>
              <a:t>9/13/2013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08CA4-28D3-4A34-92FC-9F1A24FC5E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B7FF0-ECEF-47CC-B490-64EE54C15921}" type="datetimeFigureOut">
              <a:rPr lang="en-US"/>
              <a:pPr>
                <a:defRPr/>
              </a:pPr>
              <a:t>9/13/2013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A7263-E7D8-4AC9-A321-0C8303FEDE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D2CA0-4341-4959-B797-9C6CCEBDDBFA}" type="datetimeFigureOut">
              <a:rPr lang="en-US"/>
              <a:pPr>
                <a:defRPr/>
              </a:pPr>
              <a:t>9/13/2013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FA5DE-0E2A-4661-88C9-CF76A10634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DEA3B5D-9B64-459D-8E7E-2094788E7735}" type="datetimeFigureOut">
              <a:rPr lang="en-US"/>
              <a:pPr>
                <a:defRPr/>
              </a:pPr>
              <a:t>9/13/2013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4846A88-04F1-4D3E-B62B-1A64AC6DCD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2" descr="R:\District 79\Pool\Logos &amp; Stationery\Logos\D79_logos\for web_Word\D79_294_298.pn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28600" y="6248400"/>
            <a:ext cx="1295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2" name="Group 49"/>
          <p:cNvGrpSpPr>
            <a:grpSpLocks/>
          </p:cNvGrpSpPr>
          <p:nvPr userDrawn="1"/>
        </p:nvGrpSpPr>
        <p:grpSpPr bwMode="auto">
          <a:xfrm>
            <a:off x="1600200" y="6477000"/>
            <a:ext cx="7543800" cy="381000"/>
            <a:chOff x="1152" y="3504"/>
            <a:chExt cx="4608" cy="240"/>
          </a:xfrm>
        </p:grpSpPr>
        <p:sp>
          <p:nvSpPr>
            <p:cNvPr id="8" name="Rectangle 40"/>
            <p:cNvSpPr>
              <a:spLocks noChangeArrowheads="1"/>
            </p:cNvSpPr>
            <p:nvPr userDrawn="1"/>
          </p:nvSpPr>
          <p:spPr bwMode="auto">
            <a:xfrm>
              <a:off x="1406" y="3504"/>
              <a:ext cx="4354" cy="240"/>
            </a:xfrm>
            <a:prstGeom prst="rect">
              <a:avLst/>
            </a:prstGeom>
            <a:solidFill>
              <a:srgbClr val="80B34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" name="AutoShape 41"/>
            <p:cNvSpPr>
              <a:spLocks noChangeArrowheads="1"/>
            </p:cNvSpPr>
            <p:nvPr userDrawn="1"/>
          </p:nvSpPr>
          <p:spPr bwMode="auto">
            <a:xfrm flipH="1">
              <a:off x="1152" y="3504"/>
              <a:ext cx="257" cy="240"/>
            </a:xfrm>
            <a:prstGeom prst="rtTriangle">
              <a:avLst/>
            </a:prstGeom>
            <a:solidFill>
              <a:srgbClr val="80B34D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3" name="TextBox 12"/>
          <p:cNvSpPr txBox="1"/>
          <p:nvPr userDrawn="1"/>
        </p:nvSpPr>
        <p:spPr>
          <a:xfrm>
            <a:off x="6629400" y="6488113"/>
            <a:ext cx="2743200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i="1" dirty="0">
                <a:latin typeface="Century Schoolbook" pitchFamily="18" charset="0"/>
              </a:rPr>
              <a:t>Leading</a:t>
            </a:r>
            <a:r>
              <a:rPr lang="en-US" dirty="0"/>
              <a:t> </a:t>
            </a:r>
            <a:r>
              <a:rPr lang="en-US" b="1" dirty="0">
                <a:latin typeface="Arial Black" pitchFamily="34" charset="0"/>
              </a:rPr>
              <a:t>CHANGE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fsa.ed.gov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762000" y="1447800"/>
            <a:ext cx="77724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30000"/>
              </a:spcBef>
              <a:defRPr/>
            </a:pPr>
            <a:r>
              <a:rPr lang="en-US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Financial Aid 101: </a:t>
            </a:r>
          </a:p>
          <a:p>
            <a:pPr algn="ctr">
              <a:spcBef>
                <a:spcPct val="30000"/>
              </a:spcBef>
              <a:defRPr/>
            </a:pPr>
            <a:r>
              <a:rPr lang="en-US" sz="4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Parent Workshop</a:t>
            </a:r>
            <a:endParaRPr lang="en-US" sz="4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41" t="22795" r="34831" b="32468"/>
          <a:stretch/>
        </p:blipFill>
        <p:spPr bwMode="auto">
          <a:xfrm>
            <a:off x="1781175" y="1676400"/>
            <a:ext cx="4772025" cy="415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Left Arrow 5"/>
          <p:cNvSpPr/>
          <p:nvPr/>
        </p:nvSpPr>
        <p:spPr>
          <a:xfrm>
            <a:off x="5029200" y="4681210"/>
            <a:ext cx="1085850" cy="304800"/>
          </a:xfrm>
          <a:prstGeom prst="leftArrow">
            <a:avLst>
              <a:gd name="adj1" fmla="val 75000"/>
              <a:gd name="adj2" fmla="val 50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5162550" y="4724400"/>
            <a:ext cx="914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Grants</a:t>
            </a:r>
            <a:endParaRPr lang="en-US" sz="1100" b="1" dirty="0"/>
          </a:p>
        </p:txBody>
      </p:sp>
      <p:sp>
        <p:nvSpPr>
          <p:cNvPr id="9" name="Left Arrow 8"/>
          <p:cNvSpPr/>
          <p:nvPr/>
        </p:nvSpPr>
        <p:spPr>
          <a:xfrm>
            <a:off x="6400800" y="3624141"/>
            <a:ext cx="1524000" cy="257417"/>
          </a:xfrm>
          <a:prstGeom prst="leftArrow">
            <a:avLst>
              <a:gd name="adj1" fmla="val 87500"/>
              <a:gd name="adj2" fmla="val 50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Cost of Attendance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-371475"/>
            <a:ext cx="7848600" cy="2352675"/>
          </a:xfrm>
        </p:spPr>
        <p:txBody>
          <a:bodyPr/>
          <a:lstStyle/>
          <a:p>
            <a:pPr eaLnBrk="1" hangingPunct="1"/>
            <a:r>
              <a:rPr lang="en-US" dirty="0" smtClean="0"/>
              <a:t>Sample Financial Aid Award Letter</a:t>
            </a:r>
          </a:p>
        </p:txBody>
      </p:sp>
    </p:spTree>
    <p:extLst>
      <p:ext uri="{BB962C8B-B14F-4D97-AF65-F5344CB8AC3E}">
        <p14:creationId xmlns:p14="http://schemas.microsoft.com/office/powerpoint/2010/main" val="14065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Categories of Financial Aid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en-US" sz="2800" dirty="0" smtClean="0"/>
              <a:t>Need-based </a:t>
            </a:r>
          </a:p>
          <a:p>
            <a:pPr lvl="2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/>
              <a:t>I</a:t>
            </a:r>
            <a:r>
              <a:rPr lang="en-US" dirty="0" smtClean="0"/>
              <a:t>ncome + household size + school credits</a:t>
            </a:r>
          </a:p>
          <a:p>
            <a:pPr lvl="2" eaLnBrk="1" hangingPunct="1">
              <a:spcBef>
                <a:spcPts val="600"/>
              </a:spcBef>
            </a:pPr>
            <a:r>
              <a:rPr lang="en-US" dirty="0" smtClean="0"/>
              <a:t>FAFSA</a:t>
            </a:r>
          </a:p>
          <a:p>
            <a:pPr lvl="2" eaLnBrk="1" hangingPunct="1">
              <a:spcBef>
                <a:spcPts val="600"/>
              </a:spcBef>
            </a:pPr>
            <a:r>
              <a:rPr lang="en-US" dirty="0" smtClean="0"/>
              <a:t>State Aid (TAP for NYS)</a:t>
            </a:r>
          </a:p>
          <a:p>
            <a:pPr eaLnBrk="1" hangingPunct="1">
              <a:spcBef>
                <a:spcPts val="600"/>
              </a:spcBef>
            </a:pPr>
            <a:r>
              <a:rPr lang="en-US" sz="2800" dirty="0" smtClean="0"/>
              <a:t>Non need-based</a:t>
            </a:r>
          </a:p>
          <a:p>
            <a:pPr lvl="2" eaLnBrk="1" hangingPunct="1">
              <a:spcBef>
                <a:spcPts val="600"/>
              </a:spcBef>
            </a:pPr>
            <a:r>
              <a:rPr lang="en-US" dirty="0" smtClean="0"/>
              <a:t>Scholarships</a:t>
            </a:r>
          </a:p>
          <a:p>
            <a:pPr lvl="2" eaLnBrk="1" hangingPunct="1">
              <a:spcBef>
                <a:spcPts val="600"/>
              </a:spcBef>
            </a:pPr>
            <a:r>
              <a:rPr lang="en-US" dirty="0" smtClean="0"/>
              <a:t>Loans</a:t>
            </a:r>
          </a:p>
          <a:p>
            <a:pPr marL="914400" lvl="2" indent="0" eaLnBrk="1" hangingPunct="1">
              <a:spcBef>
                <a:spcPts val="600"/>
              </a:spcBef>
              <a:buNone/>
            </a:pP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What is Financial Need?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837670"/>
            <a:ext cx="6629400" cy="4363383"/>
          </a:xfrm>
        </p:spPr>
        <p:txBody>
          <a:bodyPr/>
          <a:lstStyle/>
          <a:p>
            <a:pPr eaLnBrk="1" hangingPunct="1">
              <a:spcBef>
                <a:spcPct val="100000"/>
              </a:spcBef>
              <a:buFontTx/>
              <a:buNone/>
            </a:pPr>
            <a:r>
              <a:rPr lang="en-US" dirty="0" smtClean="0">
                <a:ea typeface="ＭＳ Ｐゴシック" pitchFamily="34" charset="-128"/>
              </a:rPr>
              <a:t>		</a:t>
            </a:r>
            <a:r>
              <a:rPr lang="en-US" sz="3400" dirty="0" smtClean="0">
                <a:ea typeface="ＭＳ Ｐゴシック" pitchFamily="34" charset="-128"/>
              </a:rPr>
              <a:t>Cost of Attendance </a:t>
            </a:r>
          </a:p>
          <a:p>
            <a:pPr eaLnBrk="1" hangingPunct="1">
              <a:spcBef>
                <a:spcPct val="100000"/>
              </a:spcBef>
              <a:buFontTx/>
              <a:buNone/>
            </a:pPr>
            <a:r>
              <a:rPr lang="en-US" sz="3400" b="1" dirty="0" smtClean="0">
                <a:ea typeface="ＭＳ Ｐゴシック" pitchFamily="34" charset="-128"/>
              </a:rPr>
              <a:t> </a:t>
            </a:r>
            <a:r>
              <a:rPr lang="en-US" sz="3400" b="1" dirty="0" smtClean="0">
                <a:cs typeface="Arial" charset="0"/>
              </a:rPr>
              <a:t>–</a:t>
            </a:r>
            <a:r>
              <a:rPr lang="en-US" sz="3400" b="1" dirty="0" smtClean="0">
                <a:solidFill>
                  <a:srgbClr val="CC0099"/>
                </a:solidFill>
              </a:rPr>
              <a:t> </a:t>
            </a:r>
            <a:r>
              <a:rPr lang="en-US" sz="3400" dirty="0" smtClean="0">
                <a:solidFill>
                  <a:srgbClr val="CC0099"/>
                </a:solidFill>
              </a:rPr>
              <a:t>	</a:t>
            </a:r>
            <a:r>
              <a:rPr lang="en-US" sz="3400" dirty="0" smtClean="0">
                <a:ea typeface="ＭＳ Ｐゴシック" pitchFamily="34" charset="-128"/>
              </a:rPr>
              <a:t>Expected Family Contribution </a:t>
            </a:r>
          </a:p>
          <a:p>
            <a:pPr eaLnBrk="1" hangingPunct="1">
              <a:spcBef>
                <a:spcPct val="100000"/>
              </a:spcBef>
              <a:buFontTx/>
              <a:buNone/>
            </a:pPr>
            <a:r>
              <a:rPr lang="en-US" sz="3400" b="1" dirty="0" smtClean="0">
                <a:ea typeface="ＭＳ Ｐゴシック" pitchFamily="34" charset="-128"/>
              </a:rPr>
              <a:t>=</a:t>
            </a:r>
            <a:r>
              <a:rPr lang="en-US" sz="3400" dirty="0" smtClean="0">
                <a:ea typeface="ＭＳ Ｐゴシック" pitchFamily="34" charset="-128"/>
              </a:rPr>
              <a:t> 		Financial Need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914400" y="3810000"/>
            <a:ext cx="7391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85800" y="1252210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Calculation</a:t>
            </a:r>
            <a:r>
              <a:rPr lang="en-US" i="1" dirty="0" smtClean="0"/>
              <a:t>:</a:t>
            </a:r>
            <a:endParaRPr lang="en-US" i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spcBef>
                <a:spcPct val="55000"/>
              </a:spcBef>
              <a:spcAft>
                <a:spcPct val="30000"/>
              </a:spcAft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/>
              <a:t>What is Cost of Attendance (COA)?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323975" y="1600200"/>
            <a:ext cx="6477000" cy="4267200"/>
          </a:xfrm>
        </p:spPr>
        <p:txBody>
          <a:bodyPr/>
          <a:lstStyle/>
          <a:p>
            <a:pPr eaLnBrk="1" hangingPunct="1">
              <a:spcBef>
                <a:spcPct val="55000"/>
              </a:spcBef>
              <a:spcAft>
                <a:spcPct val="30000"/>
              </a:spcAft>
              <a:defRPr/>
            </a:pPr>
            <a:r>
              <a:rPr lang="en-US" sz="2800" dirty="0" smtClean="0"/>
              <a:t>Direct and indirect costs combined into cost of attendance</a:t>
            </a:r>
          </a:p>
          <a:p>
            <a:pPr eaLnBrk="1" hangingPunct="1">
              <a:spcBef>
                <a:spcPct val="55000"/>
              </a:spcBef>
              <a:spcAft>
                <a:spcPct val="30000"/>
              </a:spcAft>
              <a:defRPr/>
            </a:pPr>
            <a:r>
              <a:rPr lang="en-US" sz="2800" dirty="0" smtClean="0"/>
              <a:t>Vary widely from college to college</a:t>
            </a:r>
          </a:p>
          <a:p>
            <a:pPr marL="0" indent="0" algn="ctr" eaLnBrk="1" hangingPunct="1">
              <a:buFontTx/>
              <a:buNone/>
              <a:defRPr/>
            </a:pP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/>
              <a:t>What is Cost of Attendance (COA</a:t>
            </a:r>
            <a:r>
              <a:rPr lang="en-US" sz="4000" dirty="0" smtClean="0"/>
              <a:t>)?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524000"/>
            <a:ext cx="6248400" cy="4027714"/>
          </a:xfrm>
        </p:spPr>
        <p:txBody>
          <a:bodyPr/>
          <a:lstStyle/>
          <a:p>
            <a:pPr eaLnBrk="1" hangingPunct="1">
              <a:spcBef>
                <a:spcPct val="55000"/>
              </a:spcBef>
              <a:spcAft>
                <a:spcPct val="30000"/>
              </a:spcAft>
            </a:pPr>
            <a:r>
              <a:rPr lang="en-US" sz="3600" dirty="0" smtClean="0"/>
              <a:t>Direct costs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Tuition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Books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Campus Housing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endParaRPr lang="en-US" sz="24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9376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4000" dirty="0" smtClean="0"/>
              <a:t>What </a:t>
            </a:r>
            <a:r>
              <a:rPr lang="en-US" sz="4000" dirty="0"/>
              <a:t>is Cost of Attendance (COA</a:t>
            </a:r>
            <a:r>
              <a:rPr lang="en-US" sz="4000" dirty="0" smtClean="0"/>
              <a:t>)?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600200" y="1371600"/>
            <a:ext cx="6050137" cy="4144963"/>
          </a:xfrm>
        </p:spPr>
        <p:txBody>
          <a:bodyPr/>
          <a:lstStyle/>
          <a:p>
            <a:pPr eaLnBrk="1" hangingPunct="1">
              <a:spcBef>
                <a:spcPct val="55000"/>
              </a:spcBef>
              <a:spcAft>
                <a:spcPct val="30000"/>
              </a:spcAft>
            </a:pPr>
            <a:r>
              <a:rPr lang="en-US" sz="3600" dirty="0" smtClean="0"/>
              <a:t>Indirect costs</a:t>
            </a:r>
          </a:p>
          <a:p>
            <a:pPr lvl="1" eaLnBrk="1" hangingPunct="1">
              <a:spcBef>
                <a:spcPct val="55000"/>
              </a:spcBef>
              <a:spcAft>
                <a:spcPct val="30000"/>
              </a:spcAft>
            </a:pPr>
            <a:r>
              <a:rPr lang="en-US" dirty="0" smtClean="0"/>
              <a:t>Off-campus Housing</a:t>
            </a:r>
          </a:p>
          <a:p>
            <a:pPr lvl="1" eaLnBrk="1" hangingPunct="1">
              <a:spcBef>
                <a:spcPct val="55000"/>
              </a:spcBef>
              <a:spcAft>
                <a:spcPct val="30000"/>
              </a:spcAft>
            </a:pPr>
            <a:r>
              <a:rPr lang="en-US" dirty="0" smtClean="0"/>
              <a:t>Travel Expenses</a:t>
            </a:r>
          </a:p>
          <a:p>
            <a:pPr lvl="1" eaLnBrk="1" hangingPunct="1">
              <a:spcBef>
                <a:spcPct val="55000"/>
              </a:spcBef>
              <a:spcAft>
                <a:spcPct val="30000"/>
              </a:spcAft>
            </a:pPr>
            <a:r>
              <a:rPr lang="en-US" dirty="0" smtClean="0"/>
              <a:t>Childcare (if applicable)</a:t>
            </a:r>
          </a:p>
          <a:p>
            <a:pPr lvl="1" eaLnBrk="1" hangingPunct="1">
              <a:spcBef>
                <a:spcPct val="55000"/>
              </a:spcBef>
              <a:spcAft>
                <a:spcPct val="30000"/>
              </a:spcAft>
            </a:pPr>
            <a:r>
              <a:rPr lang="en-US" dirty="0" smtClean="0"/>
              <a:t>Food</a:t>
            </a:r>
            <a:endParaRPr lang="en-US" sz="32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9376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What is the Expected Family Contribution (EFC)?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676400"/>
            <a:ext cx="6934200" cy="4449763"/>
          </a:xfrm>
        </p:spPr>
        <p:txBody>
          <a:bodyPr/>
          <a:lstStyle/>
          <a:p>
            <a:pPr eaLnBrk="1" hangingPunct="1"/>
            <a:r>
              <a:rPr lang="en-US" sz="2800" dirty="0" smtClean="0"/>
              <a:t>Formula used to determine award eligibility </a:t>
            </a:r>
          </a:p>
          <a:p>
            <a:pPr eaLnBrk="1" hangingPunct="1"/>
            <a:r>
              <a:rPr lang="en-US" sz="2800" dirty="0" smtClean="0"/>
              <a:t>Stays the same regardless of college</a:t>
            </a:r>
          </a:p>
          <a:p>
            <a:pPr eaLnBrk="1" hangingPunct="1"/>
            <a:r>
              <a:rPr lang="en-US" sz="2800" dirty="0" smtClean="0"/>
              <a:t>Two components</a:t>
            </a:r>
          </a:p>
          <a:p>
            <a:pPr marL="798513" lvl="1" indent="-341313" eaLnBrk="1" hangingPunct="1"/>
            <a:r>
              <a:rPr lang="en-US" dirty="0" smtClean="0"/>
              <a:t>Parent and student information</a:t>
            </a:r>
          </a:p>
          <a:p>
            <a:pPr eaLnBrk="1" hangingPunct="1"/>
            <a:r>
              <a:rPr lang="en-US" sz="2800" dirty="0" smtClean="0"/>
              <a:t>Calculated using FAFSA data and a federal formula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What is Financial Need?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837670"/>
            <a:ext cx="6629400" cy="4363383"/>
          </a:xfrm>
        </p:spPr>
        <p:txBody>
          <a:bodyPr/>
          <a:lstStyle/>
          <a:p>
            <a:pPr eaLnBrk="1" hangingPunct="1">
              <a:spcBef>
                <a:spcPct val="100000"/>
              </a:spcBef>
              <a:buFontTx/>
              <a:buNone/>
            </a:pPr>
            <a:r>
              <a:rPr lang="en-US" dirty="0" smtClean="0">
                <a:ea typeface="ＭＳ Ｐゴシック" pitchFamily="34" charset="-128"/>
              </a:rPr>
              <a:t>		</a:t>
            </a:r>
            <a:r>
              <a:rPr lang="en-US" sz="3400" dirty="0" smtClean="0">
                <a:ea typeface="ＭＳ Ｐゴシック" pitchFamily="34" charset="-128"/>
              </a:rPr>
              <a:t>Cost of Attendance </a:t>
            </a:r>
          </a:p>
          <a:p>
            <a:pPr eaLnBrk="1" hangingPunct="1">
              <a:spcBef>
                <a:spcPct val="100000"/>
              </a:spcBef>
              <a:buFontTx/>
              <a:buNone/>
            </a:pPr>
            <a:r>
              <a:rPr lang="en-US" sz="3400" b="1" dirty="0" smtClean="0">
                <a:ea typeface="ＭＳ Ｐゴシック" pitchFamily="34" charset="-128"/>
              </a:rPr>
              <a:t> </a:t>
            </a:r>
            <a:r>
              <a:rPr lang="en-US" sz="3400" b="1" dirty="0" smtClean="0">
                <a:cs typeface="Arial" charset="0"/>
              </a:rPr>
              <a:t>–</a:t>
            </a:r>
            <a:r>
              <a:rPr lang="en-US" sz="3400" b="1" dirty="0" smtClean="0">
                <a:solidFill>
                  <a:srgbClr val="CC0099"/>
                </a:solidFill>
              </a:rPr>
              <a:t> </a:t>
            </a:r>
            <a:r>
              <a:rPr lang="en-US" sz="3400" dirty="0" smtClean="0">
                <a:solidFill>
                  <a:srgbClr val="CC0099"/>
                </a:solidFill>
              </a:rPr>
              <a:t>	</a:t>
            </a:r>
            <a:r>
              <a:rPr lang="en-US" sz="3400" dirty="0" smtClean="0">
                <a:ea typeface="ＭＳ Ｐゴシック" pitchFamily="34" charset="-128"/>
              </a:rPr>
              <a:t>Expected Family Contribution </a:t>
            </a:r>
          </a:p>
          <a:p>
            <a:pPr eaLnBrk="1" hangingPunct="1">
              <a:spcBef>
                <a:spcPct val="100000"/>
              </a:spcBef>
              <a:buFontTx/>
              <a:buNone/>
            </a:pPr>
            <a:r>
              <a:rPr lang="en-US" sz="3400" b="1" dirty="0" smtClean="0">
                <a:ea typeface="ＭＳ Ｐゴシック" pitchFamily="34" charset="-128"/>
              </a:rPr>
              <a:t>=</a:t>
            </a:r>
            <a:r>
              <a:rPr lang="en-US" sz="3400" dirty="0" smtClean="0">
                <a:ea typeface="ＭＳ Ｐゴシック" pitchFamily="34" charset="-128"/>
              </a:rPr>
              <a:t> 		Financial Need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914400" y="3810000"/>
            <a:ext cx="7391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85800" y="1252210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Calculation</a:t>
            </a:r>
            <a:r>
              <a:rPr lang="en-US" i="1" dirty="0" smtClean="0"/>
              <a:t>:</a:t>
            </a:r>
            <a:endParaRPr lang="en-US" i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228600"/>
            <a:ext cx="1106662" cy="622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32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6000" dirty="0" smtClean="0"/>
              <a:t>What are the primary sources of this funding?</a:t>
            </a:r>
            <a:endParaRPr lang="en-US" sz="6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51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Sources of Financial Aid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Federal Government - FAFSA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States – TAP 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Private sources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Civic organizations and churches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Employers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Topics We Will Discuss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371600"/>
            <a:ext cx="7239000" cy="4297363"/>
          </a:xfrm>
        </p:spPr>
        <p:txBody>
          <a:bodyPr/>
          <a:lstStyle/>
          <a:p>
            <a:pPr eaLnBrk="1" hangingPunct="1"/>
            <a:r>
              <a:rPr lang="en-US" sz="2800" dirty="0" smtClean="0"/>
              <a:t>What is Financial Aid?</a:t>
            </a:r>
          </a:p>
          <a:p>
            <a:pPr eaLnBrk="1" hangingPunct="1"/>
            <a:r>
              <a:rPr lang="en-US" sz="2800" dirty="0"/>
              <a:t>Types and Sources of Financial </a:t>
            </a:r>
            <a:r>
              <a:rPr lang="en-US" sz="2800" dirty="0" smtClean="0"/>
              <a:t>Aid</a:t>
            </a:r>
          </a:p>
          <a:p>
            <a:pPr eaLnBrk="1" hangingPunct="1"/>
            <a:r>
              <a:rPr lang="en-US" sz="2800" dirty="0" smtClean="0"/>
              <a:t>What </a:t>
            </a:r>
            <a:r>
              <a:rPr lang="en-US" sz="2800" dirty="0"/>
              <a:t>is Financial </a:t>
            </a:r>
            <a:r>
              <a:rPr lang="en-US" sz="2800" dirty="0" smtClean="0"/>
              <a:t>Need</a:t>
            </a:r>
          </a:p>
          <a:p>
            <a:pPr eaLnBrk="1" hangingPunct="1"/>
            <a:r>
              <a:rPr lang="en-US" sz="2800" dirty="0"/>
              <a:t>Cost of Attendance </a:t>
            </a:r>
            <a:endParaRPr lang="en-US" sz="2800" dirty="0" smtClean="0"/>
          </a:p>
          <a:p>
            <a:pPr eaLnBrk="1" hangingPunct="1"/>
            <a:r>
              <a:rPr lang="en-US" sz="2800" dirty="0" smtClean="0"/>
              <a:t>The Expected </a:t>
            </a:r>
            <a:r>
              <a:rPr lang="en-US" sz="2800" dirty="0"/>
              <a:t>F</a:t>
            </a:r>
            <a:r>
              <a:rPr lang="en-US" sz="2800" dirty="0" smtClean="0"/>
              <a:t>amily </a:t>
            </a:r>
            <a:r>
              <a:rPr lang="en-US" sz="2800" dirty="0"/>
              <a:t>C</a:t>
            </a:r>
            <a:r>
              <a:rPr lang="en-US" sz="2800" dirty="0" smtClean="0"/>
              <a:t>ontribution (EFC)</a:t>
            </a:r>
          </a:p>
          <a:p>
            <a:pPr eaLnBrk="1" hangingPunct="1"/>
            <a:r>
              <a:rPr lang="en-US" sz="2800" dirty="0" smtClean="0"/>
              <a:t>Free Application for Federal Student Aid (FAFSA)</a:t>
            </a:r>
          </a:p>
          <a:p>
            <a:pPr eaLnBrk="1" hangingPunct="1"/>
            <a:r>
              <a:rPr lang="en-US" sz="2800" dirty="0" smtClean="0"/>
              <a:t>Special Circumstances</a:t>
            </a:r>
          </a:p>
          <a:p>
            <a:pPr eaLnBrk="1" hangingPunct="1"/>
            <a:r>
              <a:rPr lang="en-US" sz="2800" dirty="0" smtClean="0"/>
              <a:t>Documents Needed to Complete FAFSA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Federal Government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524000"/>
            <a:ext cx="7162800" cy="3916363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Largest source of financial aid</a:t>
            </a:r>
          </a:p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Pell Grant is the most common</a:t>
            </a:r>
          </a:p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Aid awarded primarily on the basis of financial need</a:t>
            </a:r>
          </a:p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Must apply every year using the FAFSA</a:t>
            </a:r>
          </a:p>
          <a:p>
            <a:pPr lvl="1" eaLnBrk="1" hangingPunct="1">
              <a:spcBef>
                <a:spcPts val="0"/>
              </a:spcBef>
            </a:pPr>
            <a:r>
              <a:rPr lang="en-US" dirty="0" smtClean="0"/>
              <a:t>Free Application for Federal Student Aid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sz="28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Common Federal Aid Programs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idx="1"/>
          </p:nvPr>
        </p:nvSpPr>
        <p:spPr>
          <a:xfrm>
            <a:off x="609600" y="1676400"/>
            <a:ext cx="3886200" cy="457200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sz="2800" b="1" dirty="0" smtClean="0"/>
              <a:t>Grants</a:t>
            </a:r>
          </a:p>
          <a:p>
            <a:pPr eaLnBrk="1" hangingPunct="1"/>
            <a:r>
              <a:rPr lang="en-US" sz="2800" dirty="0" smtClean="0"/>
              <a:t>Federal Pell Grant </a:t>
            </a:r>
          </a:p>
          <a:p>
            <a:pPr eaLnBrk="1" hangingPunct="1"/>
            <a:r>
              <a:rPr lang="en-US" sz="2800" dirty="0" smtClean="0"/>
              <a:t>Federal Work-Study </a:t>
            </a:r>
            <a:endParaRPr lang="en-US" sz="2800" dirty="0" smtClean="0">
              <a:ea typeface="Zapf Dingbats"/>
              <a:cs typeface="Zapf Dingbats"/>
              <a:sym typeface="Zapf Dingbats"/>
            </a:endParaRPr>
          </a:p>
          <a:p>
            <a:pPr eaLnBrk="1" hangingPunct="1"/>
            <a:r>
              <a:rPr lang="en-US" sz="2800" dirty="0" smtClean="0">
                <a:sym typeface="Zapf Dingbats"/>
              </a:rPr>
              <a:t>Federal Supplemental Educational Opportunity Grant </a:t>
            </a:r>
            <a:endParaRPr lang="en-US" sz="2800" dirty="0" smtClean="0"/>
          </a:p>
          <a:p>
            <a:pPr lvl="0" eaLnBrk="1" hangingPunct="1">
              <a:defRPr/>
            </a:pPr>
            <a:endParaRPr lang="en-US" sz="2400" dirty="0" smtClean="0"/>
          </a:p>
          <a:p>
            <a:pPr marL="0" indent="0" eaLnBrk="1" hangingPunct="1">
              <a:buNone/>
            </a:pPr>
            <a:endParaRPr lang="en-US" sz="2400" dirty="0" smtClean="0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4686300" y="1371600"/>
            <a:ext cx="4152900" cy="42672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CC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636913" y="1676400"/>
            <a:ext cx="419276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1" hangingPunct="1">
              <a:defRPr/>
            </a:pPr>
            <a:r>
              <a:rPr lang="en-US" sz="2800" b="1" dirty="0" smtClean="0">
                <a:latin typeface="+mn-lt"/>
              </a:rPr>
              <a:t>Loans </a:t>
            </a:r>
            <a:endParaRPr lang="en-US" sz="2800" dirty="0" smtClean="0">
              <a:latin typeface="+mn-lt"/>
            </a:endParaRPr>
          </a:p>
          <a:p>
            <a:pPr marL="285750" lvl="0" indent="-285750" eaLnBrk="1" hangingPunct="1">
              <a:buFont typeface="Arial" pitchFamily="34" charset="0"/>
              <a:buChar char="•"/>
              <a:defRPr/>
            </a:pPr>
            <a:r>
              <a:rPr lang="en-US" sz="2800" dirty="0" smtClean="0">
                <a:latin typeface="+mn-lt"/>
              </a:rPr>
              <a:t>Federal Perkins Loan</a:t>
            </a:r>
          </a:p>
          <a:p>
            <a:pPr marL="285750" lvl="0" indent="-285750" eaLnBrk="1" hangingPunct="1">
              <a:buFont typeface="Arial" pitchFamily="34" charset="0"/>
              <a:buChar char="•"/>
              <a:defRPr/>
            </a:pPr>
            <a:r>
              <a:rPr lang="en-US" sz="2800" dirty="0" smtClean="0">
                <a:latin typeface="+mn-lt"/>
              </a:rPr>
              <a:t>Stafford Loans</a:t>
            </a:r>
          </a:p>
          <a:p>
            <a:pPr marL="285750" lvl="0" indent="-285750" eaLnBrk="1" hangingPunct="1">
              <a:buFont typeface="Arial" pitchFamily="34" charset="0"/>
              <a:buChar char="•"/>
              <a:defRPr/>
            </a:pPr>
            <a:r>
              <a:rPr lang="en-US" sz="2800" dirty="0" smtClean="0">
                <a:latin typeface="+mn-lt"/>
              </a:rPr>
              <a:t>PLUS Loans</a:t>
            </a:r>
          </a:p>
          <a:p>
            <a:pPr marL="285750" lvl="0" indent="-285750" eaLnBrk="1" hangingPunct="1">
              <a:buFont typeface="Arial" pitchFamily="34" charset="0"/>
              <a:buChar char="•"/>
              <a:defRPr/>
            </a:pPr>
            <a:endParaRPr lang="en-US" sz="2800" dirty="0">
              <a:latin typeface="+mn-lt"/>
            </a:endParaRPr>
          </a:p>
          <a:p>
            <a:pPr marL="285750" lvl="0" indent="-285750" eaLnBrk="1" hangingPunct="1">
              <a:buFont typeface="Arial" pitchFamily="34" charset="0"/>
              <a:buChar char="•"/>
              <a:defRPr/>
            </a:pPr>
            <a:endParaRPr lang="en-US" sz="2800" dirty="0" smtClean="0">
              <a:latin typeface="+mn-lt"/>
            </a:endParaRPr>
          </a:p>
          <a:p>
            <a:pPr marL="285750" lvl="0" indent="-285750" eaLnBrk="1" hangingPunct="1">
              <a:buFont typeface="Arial" pitchFamily="34" charset="0"/>
              <a:buChar char="•"/>
              <a:defRPr/>
            </a:pPr>
            <a:endParaRPr lang="en-US" sz="2800" dirty="0">
              <a:latin typeface="+mn-lt"/>
            </a:endParaRPr>
          </a:p>
          <a:p>
            <a:pPr marL="285750" lvl="0" indent="-285750" eaLnBrk="1" hangingPunct="1">
              <a:buFont typeface="Arial" pitchFamily="34" charset="0"/>
              <a:buChar char="•"/>
              <a:defRPr/>
            </a:pPr>
            <a:endParaRPr lang="en-US" sz="2800" dirty="0" smtClean="0">
              <a:latin typeface="+mn-lt"/>
            </a:endParaRPr>
          </a:p>
          <a:p>
            <a:pPr marL="285750" lvl="0" indent="-285750" eaLnBrk="1" hangingPunct="1">
              <a:buFont typeface="Arial" pitchFamily="34" charset="0"/>
              <a:buChar char="•"/>
              <a:defRPr/>
            </a:pPr>
            <a:endParaRPr lang="en-US" sz="2800" dirty="0">
              <a:latin typeface="+mn-lt"/>
            </a:endParaRPr>
          </a:p>
          <a:p>
            <a:pPr marL="285750" lvl="0" indent="-285750" eaLnBrk="1" hangingPunct="1">
              <a:buFont typeface="Arial" pitchFamily="34" charset="0"/>
              <a:buChar char="•"/>
              <a:defRPr/>
            </a:pPr>
            <a:endParaRPr lang="en-US" sz="2800" dirty="0">
              <a:latin typeface="+mn-lt"/>
            </a:endParaRPr>
          </a:p>
          <a:p>
            <a:endParaRPr lang="en-US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State Aid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For New York State: Tuition Assistance Program (TAP) 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Residency requirements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Award aid on the basis of both merit and need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Use information from the FAFSA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Deadlines vary by state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Separate application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Private Sources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Foundations, businesses, charitable organizations</a:t>
            </a:r>
          </a:p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Deadlines and application procedures vary widely</a:t>
            </a:r>
          </a:p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Begin researching private aid sources early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9376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Civic Organizations and Churches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Research what is available in community</a:t>
            </a:r>
          </a:p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To what organizations and churches does student and family belong?</a:t>
            </a:r>
          </a:p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Application process usually spring of senior year</a:t>
            </a:r>
          </a:p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Small scholarships add up!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Employers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Companies may have scholarships available to the children of employees</a:t>
            </a:r>
          </a:p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Companies may have educational benefits for their employees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001000" cy="4830763"/>
          </a:xfrm>
        </p:spPr>
        <p:txBody>
          <a:bodyPr/>
          <a:lstStyle/>
          <a:p>
            <a:pPr marL="0" indent="0" algn="ctr">
              <a:buNone/>
            </a:pPr>
            <a:r>
              <a:rPr lang="en-US" sz="6000" dirty="0" smtClean="0"/>
              <a:t>How and when should you apply for financial aid?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20936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Documents Needed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371600"/>
            <a:ext cx="7543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  <a:tabLst>
                <a:tab pos="347663" algn="l"/>
              </a:tabLst>
            </a:pPr>
            <a:r>
              <a:rPr lang="en-US" sz="2800" dirty="0" smtClean="0"/>
              <a:t>Social Security Card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tabLst>
                <a:tab pos="347663" algn="l"/>
              </a:tabLst>
            </a:pPr>
            <a:r>
              <a:rPr lang="en-US" sz="2800" dirty="0" smtClean="0"/>
              <a:t>Parent and Student 2012 Federal Income Tax Return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tabLst>
                <a:tab pos="347663" algn="l"/>
              </a:tabLst>
            </a:pPr>
            <a:r>
              <a:rPr lang="en-US" dirty="0" smtClean="0"/>
              <a:t>Student if applicable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tabLst>
                <a:tab pos="347663" algn="l"/>
              </a:tabLst>
            </a:pPr>
            <a:r>
              <a:rPr lang="en-US" dirty="0" smtClean="0"/>
              <a:t>Student: Annual income more than $7,000 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tabLst>
                <a:tab pos="347663" algn="l"/>
              </a:tabLst>
            </a:pPr>
            <a:r>
              <a:rPr lang="en-US" sz="2800" dirty="0" smtClean="0"/>
              <a:t>IRS Form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tabLst>
                <a:tab pos="347663" algn="l"/>
              </a:tabLst>
            </a:pPr>
            <a:r>
              <a:rPr lang="en-US" sz="2800" dirty="0" smtClean="0"/>
              <a:t>Parents/Guardians marriage and/or divorce dates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tabLst>
                <a:tab pos="347663" algn="l"/>
              </a:tabLst>
            </a:pPr>
            <a:r>
              <a:rPr lang="en-US" sz="2800" dirty="0" smtClean="0"/>
              <a:t>Foreign Tax Return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tabLst>
                <a:tab pos="347663" algn="l"/>
              </a:tabLst>
            </a:pPr>
            <a:r>
              <a:rPr lang="en-US" sz="2800" dirty="0" smtClean="0"/>
              <a:t>Alien registration or permanent resident card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FAFSA on the Web</a:t>
            </a: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295400"/>
            <a:ext cx="793115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Grp="1" noChangeArrowheads="1"/>
          </p:cNvSpPr>
          <p:nvPr>
            <p:ph idx="1"/>
          </p:nvPr>
        </p:nvSpPr>
        <p:spPr>
          <a:xfrm>
            <a:off x="609600" y="2743200"/>
            <a:ext cx="8077200" cy="32305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sz="2800" dirty="0" smtClean="0"/>
              <a:t>Web site: </a:t>
            </a:r>
            <a:r>
              <a:rPr lang="en-US" sz="2800" dirty="0" smtClean="0">
                <a:hlinkClick r:id="rId3"/>
              </a:rPr>
              <a:t>www.fafsa.ed.gov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sz="2800" dirty="0" smtClean="0"/>
              <a:t>Electronic best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sz="2800" dirty="0" smtClean="0"/>
              <a:t>2013-2014 FAFSA on the Web available on      January 1, 2013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sz="2800" dirty="0" smtClean="0"/>
              <a:t>FAFSA on the Web Worksheet:</a:t>
            </a:r>
          </a:p>
          <a:p>
            <a:pPr marL="798513" lvl="1" indent="-341313"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dirty="0" smtClean="0"/>
              <a:t>Used as “pre-application” worksheet</a:t>
            </a:r>
            <a:endParaRPr lang="en-US" baseline="30000" dirty="0" smtClean="0"/>
          </a:p>
          <a:p>
            <a:pPr marL="798513" lvl="1" indent="-341313"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dirty="0" smtClean="0"/>
              <a:t>Questions follow order of FAFSA on the Web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63887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Student/Parent Financial Aid PIN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39624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2500" dirty="0" smtClean="0"/>
              <a:t>Web site: </a:t>
            </a:r>
            <a:r>
              <a:rPr lang="en-US" sz="2500" dirty="0" smtClean="0">
                <a:solidFill>
                  <a:srgbClr val="0066FF"/>
                </a:solidFill>
              </a:rPr>
              <a:t>www.pin.ed.gov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2500" dirty="0" smtClean="0"/>
              <a:t>Sign FAFSA electronically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2100" dirty="0" smtClean="0"/>
              <a:t>4 digits</a:t>
            </a:r>
          </a:p>
          <a:p>
            <a:pPr eaLnBrk="1" hangingPunct="1">
              <a:lnSpc>
                <a:spcPct val="85000"/>
              </a:lnSpc>
              <a:spcBef>
                <a:spcPct val="30000"/>
              </a:spcBef>
            </a:pPr>
            <a:r>
              <a:rPr lang="en-US" sz="2500" dirty="0" smtClean="0"/>
              <a:t>Not required, but speeds processing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 smtClean="0"/>
              <a:t>May be used by students and parents throughout aid process, including subsequent school years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 smtClean="0"/>
              <a:t>Keep in a </a:t>
            </a:r>
            <a:r>
              <a:rPr lang="en-US" sz="2500" u="sng" dirty="0" smtClean="0"/>
              <a:t>SAFE</a:t>
            </a:r>
            <a:r>
              <a:rPr lang="en-US" sz="2500" dirty="0" smtClean="0"/>
              <a:t> place</a:t>
            </a:r>
            <a:endParaRPr lang="en-US" sz="2400" dirty="0" smtClean="0"/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2" cstate="print"/>
          <a:srcRect r="11765"/>
          <a:stretch>
            <a:fillRect/>
          </a:stretch>
        </p:blipFill>
        <p:spPr bwMode="auto">
          <a:xfrm>
            <a:off x="4724400" y="1295400"/>
            <a:ext cx="3962400" cy="450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7914" y="304800"/>
            <a:ext cx="971147" cy="5460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KWL Chart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00200"/>
            <a:ext cx="6324600" cy="4221163"/>
          </a:xfrm>
        </p:spPr>
        <p:txBody>
          <a:bodyPr/>
          <a:lstStyle/>
          <a:p>
            <a:r>
              <a:rPr lang="en-US" sz="2800" dirty="0" smtClean="0"/>
              <a:t>Purple Post-it – “K”</a:t>
            </a:r>
          </a:p>
          <a:p>
            <a:pPr lvl="1"/>
            <a:r>
              <a:rPr lang="en-US" dirty="0" smtClean="0"/>
              <a:t>What do you already </a:t>
            </a:r>
            <a:r>
              <a:rPr lang="en-US" b="1" i="1" u="sng" dirty="0" smtClean="0"/>
              <a:t>know</a:t>
            </a:r>
            <a:r>
              <a:rPr lang="en-US" dirty="0" smtClean="0"/>
              <a:t> about Financial Aid? (Ex: </a:t>
            </a:r>
            <a:r>
              <a:rPr lang="en-US" i="1" dirty="0" smtClean="0"/>
              <a:t>“Financial aid is money to pay for college.”)</a:t>
            </a:r>
            <a:endParaRPr lang="en-US" i="1" dirty="0"/>
          </a:p>
          <a:p>
            <a:r>
              <a:rPr lang="en-US" sz="2800" dirty="0" smtClean="0"/>
              <a:t>Blue Post</a:t>
            </a:r>
            <a:r>
              <a:rPr lang="en-US" sz="2800" dirty="0"/>
              <a:t>-it – </a:t>
            </a:r>
            <a:r>
              <a:rPr lang="en-US" sz="2800" dirty="0" smtClean="0"/>
              <a:t>“W”</a:t>
            </a:r>
            <a:endParaRPr lang="en-US" sz="2800" dirty="0"/>
          </a:p>
          <a:p>
            <a:pPr lvl="1"/>
            <a:r>
              <a:rPr lang="en-US" dirty="0"/>
              <a:t>What do </a:t>
            </a:r>
            <a:r>
              <a:rPr lang="en-US" dirty="0" smtClean="0"/>
              <a:t>you </a:t>
            </a:r>
            <a:r>
              <a:rPr lang="en-US" b="1" i="1" u="sng" dirty="0" smtClean="0"/>
              <a:t>want</a:t>
            </a:r>
            <a:r>
              <a:rPr lang="en-US" dirty="0" smtClean="0"/>
              <a:t> to </a:t>
            </a:r>
            <a:r>
              <a:rPr lang="en-US" dirty="0"/>
              <a:t>know about Financial Aid</a:t>
            </a:r>
            <a:r>
              <a:rPr lang="en-US" dirty="0" smtClean="0"/>
              <a:t>? (Ex: </a:t>
            </a:r>
            <a:r>
              <a:rPr lang="en-US" i="1" dirty="0" smtClean="0"/>
              <a:t>“Do we have to pay the money back after our student graduates?”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66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Signatures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Required</a:t>
            </a:r>
          </a:p>
          <a:p>
            <a:pPr marL="798513" lvl="1" indent="-341313" eaLnBrk="1" hangingPunct="1">
              <a:spcBef>
                <a:spcPts val="0"/>
              </a:spcBef>
            </a:pPr>
            <a:r>
              <a:rPr lang="en-US" dirty="0" smtClean="0"/>
              <a:t>Student</a:t>
            </a:r>
          </a:p>
          <a:p>
            <a:pPr marL="798513" lvl="1" indent="-341313" eaLnBrk="1" hangingPunct="1">
              <a:spcBef>
                <a:spcPts val="0"/>
              </a:spcBef>
            </a:pPr>
            <a:r>
              <a:rPr lang="en-US" dirty="0" smtClean="0"/>
              <a:t>One parent (dependent students)</a:t>
            </a:r>
          </a:p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Format</a:t>
            </a:r>
          </a:p>
          <a:p>
            <a:pPr marL="798513" lvl="1" indent="-341313" eaLnBrk="1" hangingPunct="1">
              <a:spcBef>
                <a:spcPts val="0"/>
              </a:spcBef>
            </a:pPr>
            <a:r>
              <a:rPr lang="en-US" dirty="0" smtClean="0"/>
              <a:t>Electronically using PIN</a:t>
            </a:r>
          </a:p>
          <a:p>
            <a:pPr marL="798513" lvl="1" indent="-341313" eaLnBrk="1" hangingPunct="1">
              <a:spcBef>
                <a:spcPts val="0"/>
              </a:spcBef>
            </a:pPr>
            <a:r>
              <a:rPr lang="en-US" dirty="0" smtClean="0"/>
              <a:t>Signature page</a:t>
            </a:r>
          </a:p>
          <a:p>
            <a:pPr marL="798513" lvl="1" indent="-341313" eaLnBrk="1" hangingPunct="1">
              <a:spcBef>
                <a:spcPts val="0"/>
              </a:spcBef>
            </a:pPr>
            <a:r>
              <a:rPr lang="en-US" dirty="0" smtClean="0"/>
              <a:t>Paper FAFSA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Frequent FAFSA Errors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371600"/>
            <a:ext cx="6629400" cy="44497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2800" dirty="0" smtClean="0"/>
              <a:t>Social Security Numbers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2800" dirty="0" smtClean="0"/>
              <a:t>Divorced/remarried parental information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2800" dirty="0" smtClean="0"/>
              <a:t>Income earned by parents or step-parents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2800" dirty="0" smtClean="0"/>
              <a:t>Untaxed income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2800" dirty="0" smtClean="0"/>
              <a:t>U.S. income taxes paid 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2800" dirty="0" smtClean="0"/>
              <a:t>Household size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2800" dirty="0" smtClean="0"/>
              <a:t>Number of household members in college</a:t>
            </a:r>
          </a:p>
          <a:p>
            <a:pPr eaLnBrk="1" hangingPunct="1">
              <a:lnSpc>
                <a:spcPct val="90000"/>
              </a:lnSpc>
              <a:spcBef>
                <a:spcPct val="15000"/>
              </a:spcBef>
            </a:pPr>
            <a:r>
              <a:rPr lang="en-US" sz="2800" dirty="0" smtClean="0"/>
              <a:t>Real estate and investment net worth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228600"/>
            <a:ext cx="954262" cy="5365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Tuition  Assistance Program: TAP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sz="2800" dirty="0" smtClean="0"/>
              <a:t>Tuition Assistance Program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NYS Aid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sz="2800" dirty="0" smtClean="0"/>
              <a:t>Completed after FAFSA Application</a:t>
            </a:r>
            <a:endParaRPr lang="en-US" sz="2800" dirty="0"/>
          </a:p>
          <a:p>
            <a:pPr>
              <a:spcBef>
                <a:spcPts val="0"/>
              </a:spcBef>
            </a:pPr>
            <a:r>
              <a:rPr lang="en-US" sz="2800" dirty="0" smtClean="0"/>
              <a:t>Information from FAFSA application is pre-populated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375" y="152400"/>
            <a:ext cx="954262" cy="53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88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Special Circumstances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Cannot report on FAFSA or TAP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Send explanation to financial aid office at each college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College will review special circumstances</a:t>
            </a:r>
          </a:p>
          <a:p>
            <a:pPr marL="798513" lvl="1" indent="-341313" eaLnBrk="1" hangingPunct="1"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Request additional documentation</a:t>
            </a:r>
          </a:p>
          <a:p>
            <a:pPr marL="798513" lvl="1" indent="-341313" eaLnBrk="1" hangingPunct="1"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Decisions are final and cannot be appealed to U.S. Department of Education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Special Circumstances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Change in employment status</a:t>
            </a:r>
          </a:p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Medical expenses not covered by insurance</a:t>
            </a:r>
          </a:p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Change in parent marital status</a:t>
            </a:r>
          </a:p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Unusual dependent care expenses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96131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Tax Season is Financial Aid Season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1224858" y="1295400"/>
            <a:ext cx="6705600" cy="4221163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February – File your Taxes </a:t>
            </a:r>
          </a:p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February/March – Complete Financial Aid Applications</a:t>
            </a:r>
          </a:p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Complete college application prior to completing Financial Aid</a:t>
            </a:r>
          </a:p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Financial Aid funds are first come first serve!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0458" y="228600"/>
            <a:ext cx="948604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51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96131" y="279376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Activity: Financial Aid </a:t>
            </a:r>
            <a:r>
              <a:rPr lang="en-US" sz="4000" dirty="0"/>
              <a:t>C</a:t>
            </a:r>
            <a:r>
              <a:rPr lang="en-US" sz="4000" dirty="0" smtClean="0"/>
              <a:t>omparison </a:t>
            </a:r>
            <a:r>
              <a:rPr lang="en-US" sz="4000" dirty="0"/>
              <a:t>S</a:t>
            </a:r>
            <a:r>
              <a:rPr lang="en-US" sz="4000" dirty="0" smtClean="0"/>
              <a:t>heet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600200"/>
            <a:ext cx="6553200" cy="4221163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You will need</a:t>
            </a:r>
          </a:p>
          <a:p>
            <a:pPr lvl="1" eaLnBrk="1" hangingPunct="1">
              <a:spcBef>
                <a:spcPts val="0"/>
              </a:spcBef>
            </a:pPr>
            <a:r>
              <a:rPr lang="en-US" dirty="0" smtClean="0"/>
              <a:t>Complete Financial Aid comparison sheet</a:t>
            </a:r>
          </a:p>
          <a:p>
            <a:pPr lvl="1" eaLnBrk="1" hangingPunct="1">
              <a:spcBef>
                <a:spcPts val="0"/>
              </a:spcBef>
            </a:pPr>
            <a:r>
              <a:rPr lang="en-US" dirty="0" smtClean="0"/>
              <a:t>1 blank sheet comparison sheet</a:t>
            </a:r>
          </a:p>
          <a:p>
            <a:pPr lvl="1" eaLnBrk="1" hangingPunct="1">
              <a:spcBef>
                <a:spcPts val="0"/>
              </a:spcBef>
            </a:pPr>
            <a:r>
              <a:rPr lang="en-US" dirty="0" smtClean="0"/>
              <a:t>1 Sample Financial Award Letter</a:t>
            </a:r>
          </a:p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Apply what you know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5972" y="228600"/>
            <a:ext cx="813089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81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Wrap-Up	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KWL Chart</a:t>
            </a:r>
          </a:p>
          <a:p>
            <a:pPr lvl="1"/>
            <a:r>
              <a:rPr lang="en-US" dirty="0" smtClean="0"/>
              <a:t>Complete “Learn” section</a:t>
            </a:r>
          </a:p>
          <a:p>
            <a:r>
              <a:rPr lang="en-US" sz="2800" smtClean="0"/>
              <a:t>Q&amp;A</a:t>
            </a:r>
            <a:endParaRPr lang="en-US" sz="28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What is Financial Aid?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1239131" y="1371600"/>
            <a:ext cx="7086600" cy="4525963"/>
          </a:xfrm>
        </p:spPr>
        <p:txBody>
          <a:bodyPr/>
          <a:lstStyle/>
          <a:p>
            <a:pPr eaLnBrk="1" hangingPunct="1"/>
            <a:r>
              <a:rPr lang="en-US" sz="2800" dirty="0" smtClean="0"/>
              <a:t>Financial aid is funds provided to students and families to help pay for post-secondary educational expenses</a:t>
            </a:r>
          </a:p>
          <a:p>
            <a:pPr marL="0" indent="0" algn="ctr" eaLnBrk="1" hangingPunct="1">
              <a:buNone/>
            </a:pPr>
            <a:r>
              <a:rPr lang="en-US" sz="2800" dirty="0" smtClean="0"/>
              <a:t>Trade/vocational </a:t>
            </a:r>
            <a:r>
              <a:rPr lang="en-US" sz="2800" dirty="0"/>
              <a:t>schools</a:t>
            </a:r>
          </a:p>
          <a:p>
            <a:pPr marL="0" indent="0" algn="ctr" eaLnBrk="1" hangingPunct="1">
              <a:buFontTx/>
              <a:buNone/>
            </a:pPr>
            <a:r>
              <a:rPr lang="en-US" sz="2800" dirty="0" smtClean="0"/>
              <a:t>2-year schools</a:t>
            </a:r>
          </a:p>
          <a:p>
            <a:pPr marL="0" indent="0" algn="ctr" eaLnBrk="1" hangingPunct="1">
              <a:buFontTx/>
              <a:buNone/>
            </a:pPr>
            <a:r>
              <a:rPr lang="en-US" sz="2800" dirty="0" smtClean="0"/>
              <a:t>4-year schools</a:t>
            </a:r>
          </a:p>
          <a:p>
            <a:pPr marL="0" indent="0" algn="ctr" eaLnBrk="1" hangingPunct="1">
              <a:buFontTx/>
              <a:buNone/>
            </a:pPr>
            <a:r>
              <a:rPr lang="en-US" sz="2800" dirty="0" smtClean="0"/>
              <a:t>Graduate programs</a:t>
            </a:r>
          </a:p>
          <a:p>
            <a:pPr marL="0" indent="0" eaLnBrk="1" hangingPunct="1">
              <a:buFontTx/>
              <a:buNone/>
            </a:pP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Types of Financial Aid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1676401"/>
            <a:ext cx="6553200" cy="2743200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Grants</a:t>
            </a:r>
          </a:p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Loans</a:t>
            </a:r>
          </a:p>
          <a:p>
            <a:pPr eaLnBrk="1" hangingPunct="1">
              <a:spcBef>
                <a:spcPts val="0"/>
              </a:spcBef>
              <a:buFont typeface="Arial"/>
              <a:buChar char="•"/>
            </a:pPr>
            <a:r>
              <a:rPr lang="en-US" sz="2800" dirty="0" smtClean="0"/>
              <a:t>Scholarships</a:t>
            </a:r>
          </a:p>
          <a:p>
            <a:pPr eaLnBrk="1" hangingPunct="1">
              <a:spcBef>
                <a:spcPts val="0"/>
              </a:spcBef>
            </a:pPr>
            <a:r>
              <a:rPr lang="en-US" sz="2800" dirty="0" smtClean="0"/>
              <a:t>Employment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Grants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7663" indent="-347663" eaLnBrk="1" hangingPunct="1">
              <a:spcBef>
                <a:spcPts val="0"/>
              </a:spcBef>
            </a:pPr>
            <a:r>
              <a:rPr lang="en-US" sz="2800" dirty="0" smtClean="0"/>
              <a:t>Money that</a:t>
            </a:r>
            <a:r>
              <a:rPr lang="en-US" sz="2800" dirty="0" smtClean="0">
                <a:solidFill>
                  <a:srgbClr val="CC0099"/>
                </a:solidFill>
              </a:rPr>
              <a:t> </a:t>
            </a:r>
            <a:r>
              <a:rPr lang="en-US" sz="2800" b="1" u="sng" dirty="0" smtClean="0"/>
              <a:t>does not </a:t>
            </a:r>
            <a:r>
              <a:rPr lang="en-US" sz="2800" dirty="0" smtClean="0"/>
              <a:t>have to be paid back</a:t>
            </a:r>
          </a:p>
          <a:p>
            <a:pPr marL="347663" indent="-347663" eaLnBrk="1" hangingPunct="1">
              <a:spcBef>
                <a:spcPts val="0"/>
              </a:spcBef>
            </a:pPr>
            <a:r>
              <a:rPr lang="en-US" sz="2800" dirty="0" smtClean="0"/>
              <a:t>Usually awarded on the basis of financial need</a:t>
            </a:r>
          </a:p>
          <a:p>
            <a:pPr marL="347663" indent="-347663" eaLnBrk="1" hangingPunct="1">
              <a:spcBef>
                <a:spcPts val="0"/>
              </a:spcBef>
            </a:pPr>
            <a:r>
              <a:rPr lang="en-US" sz="2800" dirty="0" smtClean="0"/>
              <a:t>Pell Grant is the most common</a:t>
            </a:r>
          </a:p>
          <a:p>
            <a:pPr marL="747713" lvl="1" indent="-347663" eaLnBrk="1" hangingPunct="1">
              <a:spcBef>
                <a:spcPts val="0"/>
              </a:spcBef>
            </a:pPr>
            <a:r>
              <a:rPr lang="en-US" dirty="0" smtClean="0"/>
              <a:t>$5,550 maximum amount awarded a year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Loans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781931" y="1371600"/>
            <a:ext cx="7543800" cy="4525963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Money students and parents borrow to help pay educational expenses 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800" b="1" u="sng" dirty="0" smtClean="0"/>
              <a:t>Repayment</a:t>
            </a:r>
            <a:r>
              <a:rPr lang="en-US" sz="2800" dirty="0" smtClean="0"/>
              <a:t> usually begins after education is finished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Only borrow what is really needed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Look at loans as an investment in the future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Government loans vs. private loans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Scholarships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7663" indent="-347663" eaLnBrk="1" hangingPunct="1">
              <a:spcBef>
                <a:spcPts val="0"/>
              </a:spcBef>
            </a:pPr>
            <a:r>
              <a:rPr lang="en-US" sz="2800" dirty="0" smtClean="0"/>
              <a:t>Money that does not have to be paid back</a:t>
            </a:r>
          </a:p>
          <a:p>
            <a:pPr marL="347663" indent="-347663" eaLnBrk="1" hangingPunct="1">
              <a:spcBef>
                <a:spcPts val="0"/>
              </a:spcBef>
            </a:pPr>
            <a:r>
              <a:rPr lang="en-US" sz="2800" dirty="0" smtClean="0"/>
              <a:t>Awarded on the  basis of merit, skill, or a unique characteristic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Employment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Allows student to earn money to help pay educational costs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/>
              <a:t>A paycheck</a:t>
            </a:r>
          </a:p>
          <a:p>
            <a:pPr lvl="1" eaLnBrk="1" hangingPunct="1"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Non-monetary compensation, such as room and board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 </a:t>
            </a:r>
            <a:r>
              <a:rPr lang="en-US" sz="2800" dirty="0" smtClean="0"/>
              <a:t>Work-Study is the most common</a:t>
            </a:r>
          </a:p>
          <a:p>
            <a:pPr eaLnBrk="1" hangingPunct="1">
              <a:buFontTx/>
              <a:buNone/>
            </a:pPr>
            <a:endParaRPr lang="en-US" sz="28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8600"/>
            <a:ext cx="1106662" cy="622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1641</TotalTime>
  <Words>920</Words>
  <Application>Microsoft Office PowerPoint</Application>
  <PresentationFormat>On-screen Show (4:3)</PresentationFormat>
  <Paragraphs>205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PowerPoint Presentation</vt:lpstr>
      <vt:lpstr>Topics We Will Discuss</vt:lpstr>
      <vt:lpstr>KWL Chart</vt:lpstr>
      <vt:lpstr>What is Financial Aid?</vt:lpstr>
      <vt:lpstr>Types of Financial Aid</vt:lpstr>
      <vt:lpstr>Grants</vt:lpstr>
      <vt:lpstr>Loans</vt:lpstr>
      <vt:lpstr>Scholarships</vt:lpstr>
      <vt:lpstr>Employment</vt:lpstr>
      <vt:lpstr>Sample Financial Aid Award Letter</vt:lpstr>
      <vt:lpstr>Categories of Financial Aid</vt:lpstr>
      <vt:lpstr>What is Financial Need?</vt:lpstr>
      <vt:lpstr> What is Cost of Attendance (COA)? </vt:lpstr>
      <vt:lpstr> What is Cost of Attendance (COA)? </vt:lpstr>
      <vt:lpstr>What is Cost of Attendance (COA)?</vt:lpstr>
      <vt:lpstr>What is the Expected Family Contribution (EFC)?</vt:lpstr>
      <vt:lpstr>What is Financial Need?</vt:lpstr>
      <vt:lpstr>PowerPoint Presentation</vt:lpstr>
      <vt:lpstr>Sources of Financial Aid</vt:lpstr>
      <vt:lpstr>Federal Government</vt:lpstr>
      <vt:lpstr>Common Federal Aid Programs</vt:lpstr>
      <vt:lpstr>State Aid</vt:lpstr>
      <vt:lpstr>Private Sources</vt:lpstr>
      <vt:lpstr>Civic Organizations and Churches</vt:lpstr>
      <vt:lpstr>Employers</vt:lpstr>
      <vt:lpstr>PowerPoint Presentation</vt:lpstr>
      <vt:lpstr>Documents Needed </vt:lpstr>
      <vt:lpstr>FAFSA on the Web</vt:lpstr>
      <vt:lpstr>Student/Parent Financial Aid PIN</vt:lpstr>
      <vt:lpstr>Signatures</vt:lpstr>
      <vt:lpstr>Frequent FAFSA Errors</vt:lpstr>
      <vt:lpstr>Tuition  Assistance Program: TAP </vt:lpstr>
      <vt:lpstr>Special Circumstances</vt:lpstr>
      <vt:lpstr>Special Circumstances</vt:lpstr>
      <vt:lpstr>Tax Season is Financial Aid Season</vt:lpstr>
      <vt:lpstr>Activity: Financial Aid Comparison Sheet</vt:lpstr>
      <vt:lpstr>Wrap-Up </vt:lpstr>
    </vt:vector>
  </TitlesOfParts>
  <Company>NYC Department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District 79 All-Staff Retreat August 9, 2011</dc:title>
  <dc:creator>calfaro</dc:creator>
  <cp:lastModifiedBy>admin</cp:lastModifiedBy>
  <cp:revision>196</cp:revision>
  <cp:lastPrinted>2012-02-14T15:26:25Z</cp:lastPrinted>
  <dcterms:created xsi:type="dcterms:W3CDTF">2011-07-26T17:39:26Z</dcterms:created>
  <dcterms:modified xsi:type="dcterms:W3CDTF">2013-09-13T18:24:11Z</dcterms:modified>
</cp:coreProperties>
</file>