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7" d="100"/>
          <a:sy n="157" d="100"/>
        </p:scale>
        <p:origin x="-294" y="-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9816923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 rot="10800000" flipH="1">
            <a:off x="0" y="2984999"/>
            <a:ext cx="9144000" cy="2158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0"/>
          <p:cNvSpPr/>
          <p:nvPr/>
        </p:nvSpPr>
        <p:spPr>
          <a:xfrm>
            <a:off x="0" y="2393175"/>
            <a:ext cx="4617372" cy="590502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 rot="10800000" flipH="1">
            <a:off x="0" y="2983958"/>
            <a:ext cx="4617372" cy="571095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685800" y="1746892"/>
            <a:ext cx="7772400" cy="12380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defRPr/>
            </a:lvl1pPr>
            <a:lvl2pPr algn="ctr">
              <a:spcBef>
                <a:spcPts val="0"/>
              </a:spcBef>
              <a:defRPr/>
            </a:lvl2pPr>
            <a:lvl3pPr algn="ctr">
              <a:spcBef>
                <a:spcPts val="0"/>
              </a:spcBef>
              <a:defRPr/>
            </a:lvl3pPr>
            <a:lvl4pPr algn="ctr">
              <a:spcBef>
                <a:spcPts val="0"/>
              </a:spcBef>
              <a:defRPr/>
            </a:lvl4pPr>
            <a:lvl5pPr algn="ctr">
              <a:spcBef>
                <a:spcPts val="0"/>
              </a:spcBef>
              <a:defRPr/>
            </a:lvl5pPr>
            <a:lvl6pPr algn="ctr">
              <a:spcBef>
                <a:spcPts val="0"/>
              </a:spcBef>
              <a:defRPr/>
            </a:lvl6pPr>
            <a:lvl7pPr algn="ctr">
              <a:spcBef>
                <a:spcPts val="0"/>
              </a:spcBef>
              <a:defRPr/>
            </a:lvl7pPr>
            <a:lvl8pPr algn="ctr">
              <a:spcBef>
                <a:spcPts val="0"/>
              </a:spcBef>
              <a:defRPr/>
            </a:lvl8pPr>
            <a:lvl9pPr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685800" y="3093357"/>
            <a:ext cx="7772400" cy="666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 rot="10800000" flipH="1">
            <a:off x="0" y="1163100"/>
            <a:ext cx="9144000" cy="3980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/>
          <p:nvPr/>
        </p:nvSpPr>
        <p:spPr>
          <a:xfrm flipH="1">
            <a:off x="4526627" y="571349"/>
            <a:ext cx="4617372" cy="590502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18"/>
          <p:cNvSpPr/>
          <p:nvPr/>
        </p:nvSpPr>
        <p:spPr>
          <a:xfrm rot="10800000">
            <a:off x="4526627" y="1162132"/>
            <a:ext cx="4617372" cy="571095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 rot="10800000" flipH="1">
            <a:off x="0" y="1163100"/>
            <a:ext cx="9144000" cy="3980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4" name="Shape 24"/>
          <p:cNvSpPr/>
          <p:nvPr/>
        </p:nvSpPr>
        <p:spPr>
          <a:xfrm rot="10800000">
            <a:off x="4526627" y="1162132"/>
            <a:ext cx="4617372" cy="571095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/>
          <p:nvPr/>
        </p:nvSpPr>
        <p:spPr>
          <a:xfrm flipH="1">
            <a:off x="4526627" y="571349"/>
            <a:ext cx="4617372" cy="590502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 rot="10800000" flipH="1">
            <a:off x="0" y="1163100"/>
            <a:ext cx="9144000" cy="3980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2" name="Shape 32"/>
          <p:cNvSpPr/>
          <p:nvPr/>
        </p:nvSpPr>
        <p:spPr>
          <a:xfrm flipH="1">
            <a:off x="4526627" y="571349"/>
            <a:ext cx="4617372" cy="590502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/>
          <p:nvPr/>
        </p:nvSpPr>
        <p:spPr>
          <a:xfrm rot="10800000">
            <a:off x="4526627" y="1162132"/>
            <a:ext cx="4617372" cy="571095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 rot="10800000" flipH="1">
            <a:off x="0" y="4412699"/>
            <a:ext cx="9144000" cy="7307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/>
          <p:nvPr/>
        </p:nvSpPr>
        <p:spPr>
          <a:xfrm flipH="1">
            <a:off x="4526627" y="3820834"/>
            <a:ext cx="4617372" cy="590502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/>
          <p:nvPr/>
        </p:nvSpPr>
        <p:spPr>
          <a:xfrm rot="10800000">
            <a:off x="4526627" y="4411617"/>
            <a:ext cx="4617372" cy="571095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457200" y="4421726"/>
            <a:ext cx="8229600" cy="5052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1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6676" y="76256"/>
            <a:ext cx="9134130" cy="5054792"/>
          </a:xfrm>
          <a:custGeom>
            <a:avLst/>
            <a:gdLst/>
            <a:ahLst/>
            <a:cxnLst/>
            <a:rect l="0" t="0" r="0" b="0"/>
            <a:pathLst>
              <a:path w="9157023" h="6739723" extrusionOk="0">
                <a:moveTo>
                  <a:pt x="1629" y="0"/>
                </a:moveTo>
                <a:lnTo>
                  <a:pt x="9157023" y="4340980"/>
                </a:lnTo>
                <a:lnTo>
                  <a:pt x="1593" y="6739723"/>
                </a:lnTo>
                <a:cubicBezTo>
                  <a:pt x="-3941" y="5123960"/>
                  <a:pt x="7163" y="1615763"/>
                  <a:pt x="1629" y="0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100000">
              <a:schemeClr val="dk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buFont typeface="Georgia"/>
              <a:defRPr sz="3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agcc.cuny.edu/uploadedFiles/Main_Site/Content/Financial_Aid/Main_Menu/Scholarships/Scholarships.pdf" TargetMode="External"/><Relationship Id="rId3" Type="http://schemas.openxmlformats.org/officeDocument/2006/relationships/hyperlink" Target="http://www1.cuny.edu/sites/6/admissions/financial-aid/scholarships/the-dream-us/" TargetMode="External"/><Relationship Id="rId7" Type="http://schemas.openxmlformats.org/officeDocument/2006/relationships/hyperlink" Target="http://www.bcc.cuny.edu/scholarships/documents/PDF%20Scholarship%20International-REVaug.pdf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goddard.org/uploads/options_training/1413828799_Options%20Institute%20flyer%20Spring%202015.pdf" TargetMode="External"/><Relationship Id="rId5" Type="http://schemas.openxmlformats.org/officeDocument/2006/relationships/hyperlink" Target="http://www.nysylc.org/scholarships-2/" TargetMode="External"/><Relationship Id="rId4" Type="http://schemas.openxmlformats.org/officeDocument/2006/relationships/hyperlink" Target="http://www.thedream.us/" TargetMode="External"/><Relationship Id="rId9" Type="http://schemas.openxmlformats.org/officeDocument/2006/relationships/hyperlink" Target="http://www.nyu.edu/admissions/financial-aid-and-scholarships/undocumented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nyic.org/node/3612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ctrTitle"/>
          </p:nvPr>
        </p:nvSpPr>
        <p:spPr>
          <a:xfrm>
            <a:off x="685800" y="1301152"/>
            <a:ext cx="7772400" cy="16838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3600"/>
              <a:t>Supporting Immigrant Students</a:t>
            </a:r>
          </a:p>
          <a:p>
            <a:pPr>
              <a:spcBef>
                <a:spcPts val="0"/>
              </a:spcBef>
              <a:buNone/>
            </a:pPr>
            <a:r>
              <a:rPr lang="en" sz="3600"/>
              <a:t>in the College Process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subTitle" idx="1"/>
          </p:nvPr>
        </p:nvSpPr>
        <p:spPr>
          <a:xfrm>
            <a:off x="685800" y="3093342"/>
            <a:ext cx="7772400" cy="1316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i="0"/>
              <a:t>Sarah Cacicio</a:t>
            </a:r>
          </a:p>
          <a:p>
            <a:pPr>
              <a:spcBef>
                <a:spcPts val="0"/>
              </a:spcBef>
              <a:buNone/>
            </a:pPr>
            <a:r>
              <a:rPr lang="en" i="0"/>
              <a:t>Program Coordinator for Immigrant Services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000"/>
              <a:t>Scholarships for Undocumented Students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800"/>
              <a:t>CUNY The Dream.US</a:t>
            </a:r>
          </a:p>
          <a:p>
            <a:pPr rtl="0">
              <a:spcBef>
                <a:spcPts val="0"/>
              </a:spcBef>
              <a:buNone/>
            </a:pPr>
            <a:r>
              <a:rPr lang="en" sz="1400" u="sng">
                <a:solidFill>
                  <a:schemeClr val="hlink"/>
                </a:solidFill>
                <a:hlinkClick r:id="rId3"/>
              </a:rPr>
              <a:t>http://www1.cuny.edu/sites/6/admissions/financial-aid/scholarships/the-dream-us/</a:t>
            </a:r>
          </a:p>
          <a:p>
            <a:pPr rtl="0">
              <a:spcBef>
                <a:spcPts val="0"/>
              </a:spcBef>
              <a:buNone/>
            </a:pPr>
            <a:r>
              <a:rPr lang="en" sz="1800"/>
              <a:t>TheDream.US</a:t>
            </a:r>
          </a:p>
          <a:p>
            <a:pPr rtl="0">
              <a:spcBef>
                <a:spcPts val="0"/>
              </a:spcBef>
              <a:buNone/>
            </a:pPr>
            <a:r>
              <a:rPr lang="en" sz="1400" u="sng">
                <a:solidFill>
                  <a:schemeClr val="hlink"/>
                </a:solidFill>
                <a:hlinkClick r:id="rId4"/>
              </a:rPr>
              <a:t>http://www.thedream.us/</a:t>
            </a:r>
          </a:p>
          <a:p>
            <a:pPr rtl="0">
              <a:spcBef>
                <a:spcPts val="0"/>
              </a:spcBef>
              <a:buNone/>
            </a:pPr>
            <a:r>
              <a:rPr lang="en" sz="1800"/>
              <a:t>NYS Youth Leadership Council</a:t>
            </a:r>
          </a:p>
          <a:p>
            <a:pPr rtl="0">
              <a:spcBef>
                <a:spcPts val="0"/>
              </a:spcBef>
              <a:buNone/>
            </a:pPr>
            <a:r>
              <a:rPr lang="en" sz="1400" u="sng">
                <a:solidFill>
                  <a:schemeClr val="hlink"/>
                </a:solidFill>
                <a:hlinkClick r:id="rId5"/>
              </a:rPr>
              <a:t>http://www.nysylc.org/scholarships-2/</a:t>
            </a:r>
          </a:p>
          <a:p>
            <a:pPr rtl="0">
              <a:spcBef>
                <a:spcPts val="0"/>
              </a:spcBef>
              <a:buNone/>
            </a:pPr>
            <a:r>
              <a:rPr lang="en" sz="1800"/>
              <a:t>Options Institute</a:t>
            </a:r>
          </a:p>
          <a:p>
            <a:pPr rtl="0">
              <a:spcBef>
                <a:spcPts val="0"/>
              </a:spcBef>
              <a:buNone/>
            </a:pPr>
            <a:r>
              <a:rPr lang="en" sz="1400" u="sng">
                <a:solidFill>
                  <a:schemeClr val="hlink"/>
                </a:solidFill>
                <a:hlinkClick r:id="rId6"/>
              </a:rPr>
              <a:t>http://www.goddard.org/uploads/options_training/1413828799_Options%20Institute%20flyer%20Spring%202015.pdf</a:t>
            </a:r>
          </a:p>
          <a:p>
            <a:pPr>
              <a:spcBef>
                <a:spcPts val="0"/>
              </a:spcBef>
              <a:buNone/>
            </a:pPr>
            <a:endParaRPr sz="1400"/>
          </a:p>
        </p:txBody>
      </p:sp>
      <p:sp>
        <p:nvSpPr>
          <p:cNvPr id="110" name="Shape 110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800"/>
              <a:t>Bronx Community College</a:t>
            </a:r>
          </a:p>
          <a:p>
            <a:pPr rtl="0">
              <a:spcBef>
                <a:spcPts val="0"/>
              </a:spcBef>
              <a:buNone/>
            </a:pPr>
            <a:r>
              <a:rPr lang="en" sz="1100" u="sng">
                <a:solidFill>
                  <a:schemeClr val="hlink"/>
                </a:solidFill>
                <a:hlinkClick r:id="rId7"/>
              </a:rPr>
              <a:t>http://www.bcc.cuny.edu/scholarships/documents/PDF%20Scholarship%20International-REVaug.pdf</a:t>
            </a:r>
          </a:p>
          <a:p>
            <a:pPr rtl="0">
              <a:spcBef>
                <a:spcPts val="0"/>
              </a:spcBef>
              <a:buNone/>
            </a:pPr>
            <a:endParaRPr sz="1100"/>
          </a:p>
          <a:p>
            <a:pPr rtl="0">
              <a:spcBef>
                <a:spcPts val="0"/>
              </a:spcBef>
              <a:buNone/>
            </a:pPr>
            <a:r>
              <a:rPr lang="en" sz="1400"/>
              <a:t>LaGuardia Community College</a:t>
            </a:r>
          </a:p>
          <a:p>
            <a:pPr rtl="0">
              <a:spcBef>
                <a:spcPts val="0"/>
              </a:spcBef>
              <a:buNone/>
            </a:pPr>
            <a:r>
              <a:rPr lang="en" sz="1100" u="sng">
                <a:solidFill>
                  <a:schemeClr val="hlink"/>
                </a:solidFill>
                <a:hlinkClick r:id="rId8"/>
              </a:rPr>
              <a:t>http://www.lagcc.cuny.edu/uploadedFiles/Main_Site/Content/Financial_Aid/Main_Menu/Scholarships/Scholarships.pdf</a:t>
            </a:r>
          </a:p>
          <a:p>
            <a:pPr rtl="0">
              <a:spcBef>
                <a:spcPts val="0"/>
              </a:spcBef>
              <a:buNone/>
            </a:pPr>
            <a:endParaRPr sz="110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/>
              <a:t>NYU Financial Assistance for Undocumented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100" u="sng">
                <a:solidFill>
                  <a:schemeClr val="hlink"/>
                </a:solidFill>
                <a:hlinkClick r:id="rId9"/>
              </a:rPr>
              <a:t>http://www.nyu.edu/admissions/financial-aid-and-scholarships/undocumented.html</a:t>
            </a:r>
          </a:p>
          <a:p>
            <a:pPr lvl="0" rtl="0">
              <a:spcBef>
                <a:spcPts val="0"/>
              </a:spcBef>
              <a:buNone/>
            </a:pPr>
            <a:endParaRPr sz="1100"/>
          </a:p>
          <a:p>
            <a:pPr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/>
              <a:t>NYIC Key to the City Events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b="1"/>
              <a:t>FREE Legal, MX Consular and Social Services for P2G Immigrant Youth!</a:t>
            </a:r>
          </a:p>
          <a:p>
            <a:pPr marL="1371600" lvl="0" indent="-4191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Georgia"/>
              <a:buChar char="❖"/>
            </a:pPr>
            <a:r>
              <a:rPr lang="en"/>
              <a:t>January - Brooklyn</a:t>
            </a:r>
          </a:p>
          <a:p>
            <a:pPr marL="1371600" lvl="0" indent="-4191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Georgia"/>
              <a:buChar char="❖"/>
            </a:pPr>
            <a:r>
              <a:rPr lang="en"/>
              <a:t>February - Brooklyn</a:t>
            </a:r>
          </a:p>
          <a:p>
            <a:pPr marL="1371600" lvl="0" indent="-4191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Georgia"/>
              <a:buChar char="❖"/>
            </a:pPr>
            <a:r>
              <a:rPr lang="en"/>
              <a:t>March - Manhattan</a:t>
            </a:r>
          </a:p>
          <a:p>
            <a:pPr marL="1371600" lvl="0" indent="-4191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Georgia"/>
              <a:buChar char="❖"/>
            </a:pPr>
            <a:r>
              <a:rPr lang="en"/>
              <a:t>April - Staten Island</a:t>
            </a:r>
          </a:p>
          <a:p>
            <a:pPr algn="ctr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400"/>
              <a:t>FYI: New York Immigration Coalition: </a:t>
            </a:r>
            <a:r>
              <a:rPr lang="en" sz="1400" u="sng">
                <a:solidFill>
                  <a:schemeClr val="hlink"/>
                </a:solidFill>
                <a:hlinkClick r:id="rId3"/>
              </a:rPr>
              <a:t>http://www.thenyic.org/node/3612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endParaRPr sz="1400"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If you have any questions...</a:t>
            </a: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endParaRPr sz="1000" b="1">
              <a:latin typeface="Trebuchet MS"/>
              <a:ea typeface="Trebuchet MS"/>
              <a:cs typeface="Trebuchet MS"/>
              <a:sym typeface="Trebuchet MS"/>
            </a:endParaRPr>
          </a:p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endParaRPr sz="1000" b="1">
              <a:latin typeface="Trebuchet MS"/>
              <a:ea typeface="Trebuchet MS"/>
              <a:cs typeface="Trebuchet MS"/>
              <a:sym typeface="Trebuchet MS"/>
            </a:endParaRPr>
          </a:p>
          <a:p>
            <a:pPr lvl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 b="1"/>
              <a:t>Sarah Cacicio</a:t>
            </a:r>
          </a:p>
          <a:p>
            <a:pPr lvl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/>
              <a:t>Coordinator for Immigrant Services</a:t>
            </a:r>
          </a:p>
          <a:p>
            <a:pPr lvl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/>
              <a:t>Pathways to Graduation, NYC DOE</a:t>
            </a:r>
          </a:p>
          <a:p>
            <a:pPr lvl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/>
              <a:t>Office: 718-935-4971</a:t>
            </a:r>
          </a:p>
          <a:p>
            <a:pPr lvl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/>
              <a:t>Mobile: 646-256-3417</a:t>
            </a:r>
          </a:p>
          <a:p>
            <a:pPr lvl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/>
              <a:t>Email: </a:t>
            </a:r>
            <a:r>
              <a:rPr lang="en" sz="1400">
                <a:solidFill>
                  <a:srgbClr val="800080"/>
                </a:solidFill>
              </a:rPr>
              <a:t>SCacicio@schools.nyc.gov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/>
              <a:t>Classifying Immigration Statuses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U.S. Citizen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24625" y="2417393"/>
            <a:ext cx="2848600" cy="177294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/>
              <a:t>Lawful Permanent Resident (Green Card Holder)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3137" y="2157462"/>
            <a:ext cx="2143125" cy="2143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Shape 5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600274" y="2311512"/>
            <a:ext cx="1746250" cy="1502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/>
              <a:t>Classifying Immigration Statuses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Refugee and Political Asylee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Non-Immigrant Visa Holder</a:t>
            </a:r>
          </a:p>
        </p:txBody>
      </p:sp>
      <p:pic>
        <p:nvPicPr>
          <p:cNvPr id="65" name="Shape 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9150" y="2474071"/>
            <a:ext cx="2702600" cy="218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Shape 6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62050" y="2474075"/>
            <a:ext cx="2854949" cy="1969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/>
              <a:t>Classifying Immigration Statuses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3600"/>
              <a:t>Undocumented or Unauthorized</a:t>
            </a:r>
          </a:p>
          <a:p>
            <a:pPr marL="914400" lvl="0" indent="-381000" rtl="0">
              <a:spcBef>
                <a:spcPts val="0"/>
              </a:spcBef>
              <a:buClr>
                <a:schemeClr val="dk1"/>
              </a:buClr>
              <a:buSzPct val="80000"/>
              <a:buFont typeface="Arial"/>
              <a:buChar char="●"/>
            </a:pPr>
            <a:r>
              <a:rPr lang="en"/>
              <a:t>Entered Without Inspection (border)</a:t>
            </a:r>
          </a:p>
          <a:p>
            <a:pPr marL="914400" lvl="0" indent="-381000" rtl="0">
              <a:spcBef>
                <a:spcPts val="0"/>
              </a:spcBef>
              <a:buClr>
                <a:schemeClr val="dk1"/>
              </a:buClr>
              <a:buSzPct val="80000"/>
              <a:buFont typeface="Arial"/>
              <a:buChar char="●"/>
            </a:pPr>
            <a:r>
              <a:rPr lang="en"/>
              <a:t>Overstayed Visa (tourist or student)</a:t>
            </a:r>
          </a:p>
          <a:p>
            <a:pPr marL="914400" lvl="0" indent="-381000" rtl="0">
              <a:spcBef>
                <a:spcPts val="0"/>
              </a:spcBef>
              <a:buClr>
                <a:schemeClr val="dk1"/>
              </a:buClr>
              <a:buSzPct val="80000"/>
              <a:buFont typeface="Arial"/>
              <a:buChar char="●"/>
            </a:pPr>
            <a:r>
              <a:rPr lang="en"/>
              <a:t>Violation of Status</a:t>
            </a:r>
          </a:p>
          <a:p>
            <a:pPr marL="914400" lvl="0" indent="-381000" rtl="0">
              <a:spcBef>
                <a:spcPts val="0"/>
              </a:spcBef>
              <a:buClr>
                <a:schemeClr val="dk1"/>
              </a:buClr>
              <a:buSzPct val="80000"/>
              <a:buFont typeface="Arial"/>
              <a:buChar char="●"/>
            </a:pPr>
            <a:r>
              <a:rPr lang="en"/>
              <a:t>False Documents (using relative’s ID)</a:t>
            </a:r>
          </a:p>
          <a:p>
            <a:pPr marL="914400" lvl="0" indent="-381000">
              <a:spcBef>
                <a:spcPts val="0"/>
              </a:spcBef>
              <a:buClr>
                <a:schemeClr val="dk1"/>
              </a:buClr>
              <a:buSzPct val="80000"/>
              <a:buFont typeface="Arial"/>
              <a:buChar char="●"/>
            </a:pPr>
            <a:r>
              <a:rPr lang="en"/>
              <a:t>Trafficked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Immigration Relief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200000"/>
              </a:lnSpc>
              <a:spcBef>
                <a:spcPts val="0"/>
              </a:spcBef>
              <a:buClr>
                <a:schemeClr val="dk1"/>
              </a:buClr>
              <a:buSzPct val="80000"/>
              <a:buFont typeface="Arial"/>
              <a:buChar char="●"/>
            </a:pPr>
            <a:r>
              <a:rPr lang="en"/>
              <a:t>SIJS: </a:t>
            </a:r>
            <a:r>
              <a:rPr lang="en" sz="2400"/>
              <a:t>Special Juvenile Status </a:t>
            </a:r>
          </a:p>
          <a:p>
            <a:pPr marL="457200" lvl="0" indent="-381000" rtl="0">
              <a:lnSpc>
                <a:spcPct val="200000"/>
              </a:lnSpc>
              <a:spcBef>
                <a:spcPts val="0"/>
              </a:spcBef>
              <a:buClr>
                <a:schemeClr val="dk1"/>
              </a:buClr>
              <a:buSzPct val="80000"/>
              <a:buFont typeface="Arial"/>
              <a:buChar char="●"/>
            </a:pPr>
            <a:r>
              <a:rPr lang="en"/>
              <a:t>DACA:</a:t>
            </a:r>
            <a:r>
              <a:rPr lang="en" sz="2400"/>
              <a:t> Deferred Action for Childhood Arrivals</a:t>
            </a:r>
          </a:p>
          <a:p>
            <a:pPr marL="457200" lvl="0" indent="-381000">
              <a:lnSpc>
                <a:spcPct val="200000"/>
              </a:lnSpc>
              <a:spcBef>
                <a:spcPts val="0"/>
              </a:spcBef>
              <a:buClr>
                <a:schemeClr val="dk1"/>
              </a:buClr>
              <a:buSzPct val="80000"/>
              <a:buFont typeface="Arial"/>
              <a:buChar char="●"/>
            </a:pPr>
            <a:r>
              <a:rPr lang="en"/>
              <a:t>DAPA</a:t>
            </a:r>
            <a:r>
              <a:rPr lang="en" sz="2400"/>
              <a:t>: Deferred Action for Parent Accountability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Special Juvenile Status</a:t>
            </a:r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SIJS is a form of self-petition. It can lead to citizenship for youth who are:</a:t>
            </a:r>
          </a:p>
          <a:p>
            <a:pPr marL="9144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Under 21 years old and unmarried</a:t>
            </a:r>
          </a:p>
          <a:p>
            <a:pPr marL="9144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In foster care, guardianship, or adopted</a:t>
            </a:r>
          </a:p>
          <a:p>
            <a:pPr marL="9144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Have a finding of abuse or abandonment</a:t>
            </a:r>
          </a:p>
          <a:p>
            <a:pPr marL="9144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Cannot return to home country</a:t>
            </a:r>
          </a:p>
          <a:p>
            <a:pPr marL="9144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Have no criminal convictions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What is DACA?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2400"/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Protection from deportation for up to 3 yrs 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Note: This is not a pathway to citizenship or permanent residency. Must be renewed.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Access to legal work authorization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Access to Social Security Card and state ID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Financial Benefits in college </a:t>
            </a:r>
          </a:p>
          <a:p>
            <a:pPr marL="914400" lvl="1" indent="-3429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You may be eligible for certain scholarships, financial aid, and in-state tuition.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Qualifications: DACA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b="1"/>
              <a:t>DACA</a:t>
            </a:r>
            <a:r>
              <a:rPr lang="en"/>
              <a:t> </a:t>
            </a:r>
            <a:r>
              <a:rPr lang="en" sz="2400"/>
              <a:t>Deferred Action for Childhood Arrivals</a:t>
            </a:r>
            <a:r>
              <a:rPr lang="en"/>
              <a:t> </a:t>
            </a:r>
          </a:p>
          <a:p>
            <a:pPr rtl="0">
              <a:lnSpc>
                <a:spcPct val="115000"/>
              </a:lnSpc>
              <a:spcBef>
                <a:spcPts val="0"/>
              </a:spcBef>
              <a:spcAft>
                <a:spcPts val="1100"/>
              </a:spcAft>
              <a:buNone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Individuals who meet the following criteria can apply for DACA</a:t>
            </a:r>
          </a:p>
          <a:p>
            <a:pPr marL="914400" lvl="0" indent="-304800" rtl="0">
              <a:lnSpc>
                <a:spcPct val="115000"/>
              </a:lnSpc>
              <a:spcBef>
                <a:spcPts val="0"/>
              </a:spcBef>
              <a:spcAft>
                <a:spcPts val="110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200">
                <a:solidFill>
                  <a:srgbClr val="000000"/>
                </a:solidFill>
              </a:rPr>
              <a:t>are </a:t>
            </a:r>
            <a:r>
              <a:rPr lang="en" sz="1200" b="1">
                <a:solidFill>
                  <a:srgbClr val="000000"/>
                </a:solidFill>
              </a:rPr>
              <a:t>under</a:t>
            </a:r>
            <a:r>
              <a:rPr lang="en" sz="1200">
                <a:solidFill>
                  <a:srgbClr val="000000"/>
                </a:solidFill>
              </a:rPr>
              <a:t> 31 years of age as of June 15, 2012</a:t>
            </a:r>
          </a:p>
          <a:p>
            <a:pPr marL="901700" lvl="0" indent="-304800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200">
                <a:solidFill>
                  <a:srgbClr val="000000"/>
                </a:solidFill>
              </a:rPr>
              <a:t>came to the U.S. while under the age of 16</a:t>
            </a:r>
          </a:p>
          <a:p>
            <a:pPr marL="901700" lvl="0" indent="-304800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200">
                <a:solidFill>
                  <a:srgbClr val="000000"/>
                </a:solidFill>
              </a:rPr>
              <a:t>have continuously resided in the U.S. from June 15, 2007 to the present. </a:t>
            </a:r>
          </a:p>
          <a:p>
            <a:pPr marL="901700" lvl="0" indent="-304800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200">
                <a:solidFill>
                  <a:srgbClr val="000000"/>
                </a:solidFill>
              </a:rPr>
              <a:t>entered the U.S. without inspection or fell out of lawful visa status before June 15, 2012</a:t>
            </a:r>
          </a:p>
          <a:p>
            <a:pPr marL="901700" lvl="0" indent="-304800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200">
                <a:solidFill>
                  <a:srgbClr val="000000"/>
                </a:solidFill>
              </a:rPr>
              <a:t>were physically present in the United States on June 15, 2012, and at the time of making the request for consideration of deferred action with USCIS</a:t>
            </a:r>
          </a:p>
          <a:p>
            <a:pPr marL="901700" lvl="0" indent="-304800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200">
                <a:solidFill>
                  <a:srgbClr val="000000"/>
                </a:solidFill>
              </a:rPr>
              <a:t>are currently in school, have graduated from high school, have obtained HSE, or have been honorably discharged from the Coast Guard or armed forces;</a:t>
            </a:r>
          </a:p>
          <a:p>
            <a:pPr marL="901700" lvl="0" indent="-304800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200">
                <a:solidFill>
                  <a:srgbClr val="000000"/>
                </a:solidFill>
              </a:rPr>
              <a:t>have not been convicted of a felony offense, a significant misdemeanor, or more than three misdemeanors of any kind</a:t>
            </a:r>
          </a:p>
          <a:p>
            <a:pPr marL="901700" lvl="0" indent="-304800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200">
                <a:solidFill>
                  <a:srgbClr val="000000"/>
                </a:solidFill>
              </a:rPr>
              <a:t>do not pose a threat to national security or public safety.</a:t>
            </a:r>
          </a:p>
          <a:p>
            <a:pPr lvl="0" rtl="0">
              <a:spcBef>
                <a:spcPts val="0"/>
              </a:spcBef>
              <a:buNone/>
            </a:pPr>
            <a:endParaRPr b="1"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/>
              <a:t>Financial Aid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Undocumented students are </a:t>
            </a:r>
            <a:r>
              <a:rPr lang="en" b="1"/>
              <a:t>NOT</a:t>
            </a:r>
            <a:r>
              <a:rPr lang="en"/>
              <a:t> eligible for federal financial aid.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They should </a:t>
            </a:r>
            <a:r>
              <a:rPr lang="en" b="1"/>
              <a:t>NOT</a:t>
            </a:r>
            <a:r>
              <a:rPr lang="en"/>
              <a:t> file the FAFSA.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U.S. Citizens with Undocumented Parents </a:t>
            </a:r>
            <a:r>
              <a:rPr lang="en" sz="2400" b="1"/>
              <a:t>should</a:t>
            </a:r>
            <a:r>
              <a:rPr lang="en" sz="2400"/>
              <a:t> </a:t>
            </a:r>
            <a:r>
              <a:rPr lang="en" sz="2400" b="1"/>
              <a:t>file</a:t>
            </a:r>
            <a:r>
              <a:rPr lang="en" sz="2400"/>
              <a:t> the FAFSA.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Undocumented Parents </a:t>
            </a:r>
            <a:r>
              <a:rPr lang="en" sz="2400" b="1"/>
              <a:t>000-000-000</a:t>
            </a:r>
            <a:r>
              <a:rPr lang="en" sz="2400"/>
              <a:t> as Social Security number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Do not apply for pin. Mail in signature page.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paper-plane">
  <a:themeElements>
    <a:clrScheme name="Custom 354">
      <a:dk1>
        <a:srgbClr val="000000"/>
      </a:dk1>
      <a:lt1>
        <a:srgbClr val="FFFFFF"/>
      </a:lt1>
      <a:dk2>
        <a:srgbClr val="30182B"/>
      </a:dk2>
      <a:lt2>
        <a:srgbClr val="DFDFDF"/>
      </a:lt2>
      <a:accent1>
        <a:srgbClr val="592D50"/>
      </a:accent1>
      <a:accent2>
        <a:srgbClr val="D3A67A"/>
      </a:accent2>
      <a:accent3>
        <a:srgbClr val="45485F"/>
      </a:accent3>
      <a:accent4>
        <a:srgbClr val="6B9756"/>
      </a:accent4>
      <a:accent5>
        <a:srgbClr val="7D576E"/>
      </a:accent5>
      <a:accent6>
        <a:srgbClr val="4C1A23"/>
      </a:accent6>
      <a:hlink>
        <a:srgbClr val="511E3E"/>
      </a:hlink>
      <a:folHlink>
        <a:srgbClr val="9EA0A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531</Words>
  <Application>Microsoft Office PowerPoint</Application>
  <PresentationFormat>On-screen Show (16:9)</PresentationFormat>
  <Paragraphs>88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paper-plane</vt:lpstr>
      <vt:lpstr>Supporting Immigrant Students in the College Process</vt:lpstr>
      <vt:lpstr>Classifying Immigration Statuses</vt:lpstr>
      <vt:lpstr>Classifying Immigration Statuses</vt:lpstr>
      <vt:lpstr>Classifying Immigration Statuses</vt:lpstr>
      <vt:lpstr>Immigration Relief</vt:lpstr>
      <vt:lpstr>Special Juvenile Status</vt:lpstr>
      <vt:lpstr>What is DACA?</vt:lpstr>
      <vt:lpstr>Qualifications: DACA</vt:lpstr>
      <vt:lpstr>Financial Aid</vt:lpstr>
      <vt:lpstr>Scholarships for Undocumented Students</vt:lpstr>
      <vt:lpstr>NYIC Key to the City Events</vt:lpstr>
      <vt:lpstr>If you have any questions...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Immigrant Students in the College Process</dc:title>
  <dc:creator>admin</dc:creator>
  <cp:lastModifiedBy>admin</cp:lastModifiedBy>
  <cp:revision>1</cp:revision>
  <dcterms:modified xsi:type="dcterms:W3CDTF">2015-01-16T21:35:43Z</dcterms:modified>
</cp:coreProperties>
</file>