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27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72" r:id="rId9"/>
    <p:sldId id="273" r:id="rId10"/>
    <p:sldId id="274" r:id="rId11"/>
    <p:sldId id="275" r:id="rId12"/>
    <p:sldId id="262" r:id="rId13"/>
    <p:sldId id="276" r:id="rId14"/>
    <p:sldId id="277" r:id="rId15"/>
    <p:sldId id="263" r:id="rId16"/>
    <p:sldId id="264" r:id="rId17"/>
    <p:sldId id="278" r:id="rId18"/>
    <p:sldId id="279" r:id="rId19"/>
    <p:sldId id="265" r:id="rId20"/>
    <p:sldId id="266" r:id="rId21"/>
    <p:sldId id="269" r:id="rId22"/>
    <p:sldId id="267" r:id="rId23"/>
    <p:sldId id="268" r:id="rId24"/>
    <p:sldId id="27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91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4606-DF39-2F48-90DE-F9528D0C359B}" type="datetimeFigureOut">
              <a:rPr lang="en-US" smtClean="0"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4606-DF39-2F48-90DE-F9528D0C359B}" type="datetimeFigureOut">
              <a:rPr lang="en-US" smtClean="0"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0978-51C4-424A-9BDD-D0FD1553DE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4606-DF39-2F48-90DE-F9528D0C359B}" type="datetimeFigureOut">
              <a:rPr lang="en-US" smtClean="0"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0978-51C4-424A-9BDD-D0FD1553DE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4606-DF39-2F48-90DE-F9528D0C359B}" type="datetimeFigureOut">
              <a:rPr lang="en-US" smtClean="0"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0978-51C4-424A-9BDD-D0FD1553DE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4606-DF39-2F48-90DE-F9528D0C359B}" type="datetimeFigureOut">
              <a:rPr lang="en-US" smtClean="0"/>
              <a:t>2/14/2014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ED0978-51C4-424A-9BDD-D0FD1553DE5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4606-DF39-2F48-90DE-F9528D0C359B}" type="datetimeFigureOut">
              <a:rPr lang="en-US" smtClean="0"/>
              <a:t>2/14/2014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0978-51C4-424A-9BDD-D0FD1553DE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4606-DF39-2F48-90DE-F9528D0C359B}" type="datetimeFigureOut">
              <a:rPr lang="en-US" smtClean="0"/>
              <a:t>2/14/2014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0978-51C4-424A-9BDD-D0FD1553DE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4606-DF39-2F48-90DE-F9528D0C359B}" type="datetimeFigureOut">
              <a:rPr lang="en-US" smtClean="0"/>
              <a:t>2/14/2014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0978-51C4-424A-9BDD-D0FD1553DE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4606-DF39-2F48-90DE-F9528D0C359B}" type="datetimeFigureOut">
              <a:rPr lang="en-US" smtClean="0"/>
              <a:t>2/14/2014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0978-51C4-424A-9BDD-D0FD1553DE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4606-DF39-2F48-90DE-F9528D0C359B}" type="datetimeFigureOut">
              <a:rPr lang="en-US" smtClean="0"/>
              <a:t>2/14/2014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4606-DF39-2F48-90DE-F9528D0C359B}" type="datetimeFigureOut">
              <a:rPr lang="en-US" smtClean="0"/>
              <a:t>2/14/2014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2ED0978-51C4-424A-9BDD-D0FD1553DE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C504606-DF39-2F48-90DE-F9528D0C359B}" type="datetimeFigureOut">
              <a:rPr lang="en-US" smtClean="0"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2ED0978-51C4-424A-9BDD-D0FD1553DE5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9745"/>
            <a:ext cx="7772400" cy="1470025"/>
          </a:xfrm>
        </p:spPr>
        <p:txBody>
          <a:bodyPr/>
          <a:lstStyle/>
          <a:p>
            <a:r>
              <a:rPr lang="en-US" dirty="0"/>
              <a:t>Khan Academy </a:t>
            </a:r>
            <a:r>
              <a:rPr lang="en-US" dirty="0" smtClean="0"/>
              <a:t>Tutorial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70821"/>
            <a:ext cx="7772400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Adapting Khan Academy for the P2G classroom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300" y="4816971"/>
            <a:ext cx="61849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8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Focus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" r="2121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See what students have focused on for the week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57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truggling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" b="501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Easily determine who needs extra help on an objective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Who’s Struggling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66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Joyful Culture of Achievement With:</a:t>
            </a:r>
          </a:p>
          <a:p>
            <a:pPr lvl="1"/>
            <a:r>
              <a:rPr lang="en-US" dirty="0" smtClean="0"/>
              <a:t>Avatars based on achievement</a:t>
            </a:r>
          </a:p>
          <a:p>
            <a:pPr lvl="1"/>
            <a:r>
              <a:rPr lang="en-US" dirty="0" smtClean="0"/>
              <a:t>Friendly competition between classmates</a:t>
            </a:r>
          </a:p>
          <a:p>
            <a:pPr lvl="1"/>
            <a:r>
              <a:rPr lang="en-US" dirty="0" err="1" smtClean="0"/>
              <a:t>Scaffolded</a:t>
            </a:r>
            <a:r>
              <a:rPr lang="en-US" dirty="0" smtClean="0"/>
              <a:t> challenges tailored to concepts students are practicing.</a:t>
            </a:r>
          </a:p>
          <a:p>
            <a:pPr lvl="1"/>
            <a:r>
              <a:rPr lang="en-US" dirty="0" smtClean="0"/>
              <a:t>A unique pathway to mastery for each learner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2718"/>
            <a:ext cx="76200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Khan Academy is: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Fun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0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vatars.pn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99" r="-20860" b="-64"/>
          <a:stretch/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Students unlock new profile pictures with “energy points”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Avatars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50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ompetition.pn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4"/>
          <a:stretch/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Students are ranked on achievement not intelligence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Competition Based on </a:t>
            </a:r>
            <a:r>
              <a:rPr lang="en-US" dirty="0" err="1" smtClean="0"/>
              <a:t>AChievement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77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Differentiate Enrichment/Independent </a:t>
            </a:r>
            <a:r>
              <a:rPr lang="en-US" dirty="0"/>
              <a:t>P</a:t>
            </a:r>
            <a:r>
              <a:rPr lang="en-US" dirty="0" smtClean="0"/>
              <a:t>ractice</a:t>
            </a:r>
          </a:p>
          <a:p>
            <a:pPr lvl="1"/>
            <a:r>
              <a:rPr lang="en-US" dirty="0" smtClean="0"/>
              <a:t>Students are always on level based on mastery of prerequisite concepts</a:t>
            </a:r>
          </a:p>
          <a:p>
            <a:pPr lvl="1"/>
            <a:r>
              <a:rPr lang="en-US" dirty="0" smtClean="0"/>
              <a:t>Students can learn at their own pace with hints, videos, and help boards</a:t>
            </a:r>
          </a:p>
          <a:p>
            <a:pPr lvl="1"/>
            <a:r>
              <a:rPr lang="en-US" dirty="0" smtClean="0"/>
              <a:t>Students who need harder work will certainly find it!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2718"/>
            <a:ext cx="76200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Khan Academy CAN: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Differentiate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71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Painless Diagnostic</a:t>
            </a:r>
          </a:p>
          <a:p>
            <a:pPr lvl="1"/>
            <a:r>
              <a:rPr lang="en-US" dirty="0" smtClean="0"/>
              <a:t>First time users take a short 8 question quiz</a:t>
            </a:r>
          </a:p>
          <a:p>
            <a:pPr lvl="1"/>
            <a:r>
              <a:rPr lang="en-US" dirty="0" smtClean="0"/>
              <a:t>Questions are dynamically generated based on student responses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Achievement Visualizations</a:t>
            </a:r>
            <a:endParaRPr lang="en-US" dirty="0"/>
          </a:p>
          <a:p>
            <a:pPr lvl="1"/>
            <a:r>
              <a:rPr lang="en-US" dirty="0" smtClean="0"/>
              <a:t>Quickly </a:t>
            </a:r>
            <a:r>
              <a:rPr lang="en-US" b="1" dirty="0" smtClean="0"/>
              <a:t>see</a:t>
            </a:r>
            <a:r>
              <a:rPr lang="en-US" dirty="0" smtClean="0"/>
              <a:t> what you have learned on a “Knowledge Map”</a:t>
            </a:r>
          </a:p>
          <a:p>
            <a:pPr lvl="1"/>
            <a:r>
              <a:rPr lang="en-US" dirty="0" smtClean="0"/>
              <a:t>“Learning Dashboard” displays achievement in line graphs, pictographs, bar charts, and avatars. </a:t>
            </a:r>
          </a:p>
          <a:p>
            <a:pPr marL="27432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2718"/>
            <a:ext cx="76200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 smtClean="0">
                <a:solidFill>
                  <a:schemeClr val="tx1"/>
                </a:solidFill>
              </a:rPr>
              <a:t>Khan Academy CAN:</a:t>
            </a:r>
            <a:r>
              <a:rPr lang="en-US" sz="3300" dirty="0" smtClean="0"/>
              <a:t/>
            </a:r>
            <a:br>
              <a:rPr lang="en-US" sz="3300" dirty="0" smtClean="0"/>
            </a:br>
            <a:r>
              <a:rPr lang="en-US" sz="4100" dirty="0" smtClean="0"/>
              <a:t>Assess Skill Gaps Quickly</a:t>
            </a:r>
            <a:endParaRPr lang="en-US" sz="4100" dirty="0"/>
          </a:p>
        </p:txBody>
      </p:sp>
    </p:spTree>
    <p:extLst>
      <p:ext uri="{BB962C8B-B14F-4D97-AF65-F5344CB8AC3E}">
        <p14:creationId xmlns:p14="http://schemas.microsoft.com/office/powerpoint/2010/main" val="266053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knowledge tree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" b="2115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Shows math skills and their prerequisite skills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7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mastrey amount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" b="2115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Easily see how close you are to mastering the world of math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Achievement Visualized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01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data to inform instruction</a:t>
            </a:r>
          </a:p>
          <a:p>
            <a:pPr lvl="1"/>
            <a:r>
              <a:rPr lang="en-US" dirty="0" smtClean="0"/>
              <a:t>Group students based on skill mastery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asily conference with students</a:t>
            </a:r>
          </a:p>
          <a:p>
            <a:pPr lvl="1"/>
            <a:r>
              <a:rPr lang="en-US" dirty="0" smtClean="0"/>
              <a:t>Discuss time spent, activities completed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Show clear correlation between time spent studying and achievement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2718"/>
            <a:ext cx="76200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Khan Academy CAN: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Equip Teachers with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94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422" y="308777"/>
            <a:ext cx="8228487" cy="1899770"/>
          </a:xfrm>
        </p:spPr>
        <p:txBody>
          <a:bodyPr>
            <a:normAutofit/>
          </a:bodyPr>
          <a:lstStyle/>
          <a:p>
            <a:r>
              <a:rPr lang="en-US" dirty="0" smtClean="0"/>
              <a:t>If you could add one more person to your classroom who would it be?</a:t>
            </a:r>
            <a:endParaRPr lang="en-US" dirty="0"/>
          </a:p>
        </p:txBody>
      </p:sp>
      <p:pic>
        <p:nvPicPr>
          <p:cNvPr id="6" name="Content Placeholder 5" descr="job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" r="2884"/>
          <a:stretch>
            <a:fillRect/>
          </a:stretch>
        </p:blipFill>
        <p:spPr>
          <a:xfrm>
            <a:off x="346755" y="2208547"/>
            <a:ext cx="2503678" cy="3441653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475" y="2208546"/>
            <a:ext cx="2294435" cy="3441653"/>
          </a:xfrm>
        </p:spPr>
      </p:pic>
      <p:pic>
        <p:nvPicPr>
          <p:cNvPr id="8" name="Content Placeholder 6" descr="lemov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" r="400"/>
          <a:stretch>
            <a:fillRect/>
          </a:stretch>
        </p:blipFill>
        <p:spPr>
          <a:xfrm>
            <a:off x="3378058" y="2208546"/>
            <a:ext cx="2503679" cy="34416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6755" y="5668605"/>
            <a:ext cx="2503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Steve Jobs – Co-Founder of Apple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78059" y="5700290"/>
            <a:ext cx="2503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Doug </a:t>
            </a:r>
            <a:r>
              <a:rPr lang="en-US" dirty="0" err="1" smtClean="0"/>
              <a:t>Lemov</a:t>
            </a:r>
            <a:r>
              <a:rPr lang="en-US" dirty="0" smtClean="0"/>
              <a:t> – Author of </a:t>
            </a:r>
            <a:r>
              <a:rPr lang="en-US" u="sng" dirty="0" smtClean="0"/>
              <a:t>Teach Like A Champion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80085" y="5700290"/>
            <a:ext cx="2503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Russell Wilson – Quarterback of the Seattle Seahawks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77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new TASC test has be unveiled and you realize that you as a teacher do not have a good grasp of how to teach ____________.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2718"/>
            <a:ext cx="76200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P2G Case Study &amp; Demo: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3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planning a week long unit, your performance task is the following DOK 4 question: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You would like to have students practice answering questions of this difficulty but do not know which prerequisite skills students may be missing.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2718"/>
            <a:ext cx="76200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P2G Case Study &amp; Demo: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47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student enters class on Wednesday having missed Monday and Tuesday’s lesson on writing expressions. Today the class is working on writing equations for complex real-life scenarios.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2718"/>
            <a:ext cx="76200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P2G Case Study &amp; Demo: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#3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0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dirty="0" smtClean="0"/>
              <a:t>Breakout Activity</a:t>
            </a:r>
            <a:endParaRPr lang="en-US" sz="4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At your table log on to </a:t>
            </a:r>
            <a:r>
              <a:rPr lang="en-US" sz="2400" dirty="0" err="1" smtClean="0"/>
              <a:t>KhanAcademy.org</a:t>
            </a:r>
            <a:r>
              <a:rPr lang="en-US" sz="2400" dirty="0" smtClean="0"/>
              <a:t> and locate: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One piece of educational content that you could use in your math unit plan.</a:t>
            </a:r>
          </a:p>
          <a:p>
            <a:pPr marL="971550" lvl="1" indent="-514350">
              <a:buFont typeface="+mj-lt"/>
              <a:buAutoNum type="arabicPeriod"/>
            </a:pPr>
            <a:endParaRPr lang="en-US" sz="28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One feature or data menu that could better inform your instruction.</a:t>
            </a:r>
          </a:p>
        </p:txBody>
      </p:sp>
    </p:spTree>
    <p:extLst>
      <p:ext uri="{BB962C8B-B14F-4D97-AF65-F5344CB8AC3E}">
        <p14:creationId xmlns:p14="http://schemas.microsoft.com/office/powerpoint/2010/main" val="113764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</p:spPr>
        <p:txBody>
          <a:bodyPr/>
          <a:lstStyle/>
          <a:p>
            <a:r>
              <a:rPr lang="en-US" sz="4100" dirty="0" smtClean="0"/>
              <a:t>Share-out</a:t>
            </a:r>
            <a:endParaRPr lang="en-US" sz="4100" dirty="0"/>
          </a:p>
        </p:txBody>
      </p:sp>
    </p:spTree>
    <p:extLst>
      <p:ext uri="{BB962C8B-B14F-4D97-AF65-F5344CB8AC3E}">
        <p14:creationId xmlns:p14="http://schemas.microsoft.com/office/powerpoint/2010/main" val="416761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Khan Academy?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Khan Academy is a non-profit educational website created in 2006 by educator Salman Khan, a graduate of MIT and Harvard Business School. The stated mission is to provide 'a free world-class education for anyone anywhere'.</a:t>
            </a:r>
          </a:p>
          <a:p>
            <a:pPr lvl="2"/>
            <a:endParaRPr lang="en-US" dirty="0" smtClean="0"/>
          </a:p>
          <a:p>
            <a:pPr marL="914400" lvl="2" indent="0" algn="r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-Wikipedia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07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sz="4400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34338" cy="4525963"/>
          </a:xfrm>
        </p:spPr>
        <p:txBody>
          <a:bodyPr/>
          <a:lstStyle/>
          <a:p>
            <a:r>
              <a:rPr lang="en-US" dirty="0" smtClean="0"/>
              <a:t>Over 4000 short lectures</a:t>
            </a:r>
          </a:p>
          <a:p>
            <a:pPr lvl="1"/>
            <a:r>
              <a:rPr lang="en-US" dirty="0" smtClean="0"/>
              <a:t>1 min to 4 min</a:t>
            </a:r>
          </a:p>
          <a:p>
            <a:pPr lvl="1"/>
            <a:r>
              <a:rPr lang="en-US" dirty="0" smtClean="0"/>
              <a:t>Variety of subjects including math, science, economics &amp; finance, humanities, and computer programming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52462" y="1647092"/>
            <a:ext cx="413433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52462" y="1647092"/>
            <a:ext cx="413433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Over 100,000 exercise problems</a:t>
            </a:r>
          </a:p>
          <a:p>
            <a:pPr lvl="1"/>
            <a:r>
              <a:rPr lang="en-US" dirty="0" smtClean="0"/>
              <a:t>Basic Skills – Advanced Calculus practice problems</a:t>
            </a:r>
          </a:p>
          <a:p>
            <a:pPr lvl="1"/>
            <a:r>
              <a:rPr lang="en-US" dirty="0" smtClean="0"/>
              <a:t>Common Core aligned objectives and questions</a:t>
            </a:r>
          </a:p>
          <a:p>
            <a:pPr lvl="1"/>
            <a:r>
              <a:rPr lang="en-US" dirty="0" smtClean="0"/>
              <a:t>Individualized to each student’s prerequisite knowledge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5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Khan Academy is:</a:t>
            </a:r>
            <a:r>
              <a:rPr lang="en-US" dirty="0"/>
              <a:t/>
            </a:r>
            <a:br>
              <a:rPr lang="en-US" dirty="0"/>
            </a:br>
            <a:r>
              <a:rPr lang="en-US" sz="4400" dirty="0" smtClean="0"/>
              <a:t>Accessible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199" y="1600200"/>
            <a:ext cx="748068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Seamless Integration On:</a:t>
            </a:r>
          </a:p>
          <a:p>
            <a:pPr lvl="1"/>
            <a:r>
              <a:rPr lang="en-US" dirty="0" smtClean="0"/>
              <a:t>Desktop/Laptop Computer</a:t>
            </a:r>
          </a:p>
          <a:p>
            <a:pPr lvl="1"/>
            <a:r>
              <a:rPr lang="en-US" dirty="0" smtClean="0"/>
              <a:t>Tablet</a:t>
            </a:r>
          </a:p>
          <a:p>
            <a:pPr lvl="1"/>
            <a:r>
              <a:rPr lang="en-US" dirty="0" smtClean="0"/>
              <a:t>Smartphone</a:t>
            </a:r>
          </a:p>
          <a:p>
            <a:endParaRPr lang="en-US" dirty="0"/>
          </a:p>
          <a:p>
            <a:r>
              <a:rPr lang="en-US" dirty="0" smtClean="0"/>
              <a:t>Connect With:</a:t>
            </a:r>
            <a:endParaRPr lang="en-US" dirty="0"/>
          </a:p>
          <a:p>
            <a:pPr lvl="1"/>
            <a:r>
              <a:rPr lang="en-US" dirty="0" smtClean="0"/>
              <a:t>Google Account (Gmail Password)</a:t>
            </a:r>
            <a:endParaRPr lang="en-US" dirty="0"/>
          </a:p>
          <a:p>
            <a:pPr lvl="1"/>
            <a:r>
              <a:rPr lang="en-US" dirty="0" smtClean="0"/>
              <a:t>Facebook</a:t>
            </a:r>
            <a:endParaRPr lang="en-US" dirty="0"/>
          </a:p>
          <a:p>
            <a:pPr lvl="1"/>
            <a:r>
              <a:rPr lang="en-US" dirty="0" smtClean="0"/>
              <a:t>Any Email Address</a:t>
            </a:r>
          </a:p>
          <a:p>
            <a:pPr lvl="1"/>
            <a:r>
              <a:rPr lang="en-US" dirty="0" smtClean="0"/>
              <a:t>Teacher Created Accounts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22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Login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" r="5474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Easily Log 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1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Khan Academy is: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Data Rich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96984"/>
            <a:ext cx="748068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Access a Wealth of Information on Students:</a:t>
            </a:r>
          </a:p>
          <a:p>
            <a:pPr lvl="1"/>
            <a:r>
              <a:rPr lang="en-US" dirty="0"/>
              <a:t>Concept </a:t>
            </a:r>
            <a:r>
              <a:rPr lang="en-US" dirty="0" smtClean="0"/>
              <a:t>Mastery</a:t>
            </a:r>
          </a:p>
          <a:p>
            <a:pPr lvl="1"/>
            <a:r>
              <a:rPr lang="en-US" dirty="0" smtClean="0"/>
              <a:t>Time Logged (In &amp; Out of School)</a:t>
            </a:r>
          </a:p>
          <a:p>
            <a:pPr lvl="1"/>
            <a:r>
              <a:rPr lang="en-US" dirty="0" smtClean="0"/>
              <a:t>Content Focus</a:t>
            </a:r>
          </a:p>
          <a:p>
            <a:pPr lvl="1"/>
            <a:r>
              <a:rPr lang="en-US" dirty="0" smtClean="0"/>
              <a:t>Who’s Struggling</a:t>
            </a:r>
          </a:p>
          <a:p>
            <a:pPr lvl="1"/>
            <a:r>
              <a:rPr lang="en-US" dirty="0" smtClean="0"/>
              <a:t>Recent Activity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45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oncept Mastery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" b="55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Easily determine what skills a student is proficient 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Mastery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8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ctivity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" r="3332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Hold students accountable for work in school and out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Logged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74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2651</TotalTime>
  <Words>617</Words>
  <Application>Microsoft Office PowerPoint</Application>
  <PresentationFormat>On-screen Show (4:3)</PresentationFormat>
  <Paragraphs>100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Essential</vt:lpstr>
      <vt:lpstr>Khan Academy Tutorial </vt:lpstr>
      <vt:lpstr>If you could add one more person to your classroom who would it be?</vt:lpstr>
      <vt:lpstr>What is Khan Academy?</vt:lpstr>
      <vt:lpstr>  Resources</vt:lpstr>
      <vt:lpstr>Khan Academy is: Accessible</vt:lpstr>
      <vt:lpstr>Easily Log on</vt:lpstr>
      <vt:lpstr>Khan Academy is: Data Rich</vt:lpstr>
      <vt:lpstr>Concept Mastery</vt:lpstr>
      <vt:lpstr>Time Logged</vt:lpstr>
      <vt:lpstr>Focus</vt:lpstr>
      <vt:lpstr>See Who’s Struggling</vt:lpstr>
      <vt:lpstr>PowerPoint Presentation</vt:lpstr>
      <vt:lpstr>Avatars</vt:lpstr>
      <vt:lpstr>Competition Based on AChievement</vt:lpstr>
      <vt:lpstr>PowerPoint Presentation</vt:lpstr>
      <vt:lpstr>PowerPoint Presentation</vt:lpstr>
      <vt:lpstr>Knowledge Tree</vt:lpstr>
      <vt:lpstr>Your Achievement Visualized</vt:lpstr>
      <vt:lpstr>PowerPoint Presentation</vt:lpstr>
      <vt:lpstr>PowerPoint Presentation</vt:lpstr>
      <vt:lpstr>PowerPoint Presentation</vt:lpstr>
      <vt:lpstr>PowerPoint Presentation</vt:lpstr>
      <vt:lpstr>Breakout Activity</vt:lpstr>
      <vt:lpstr>Share-out</vt:lpstr>
    </vt:vector>
  </TitlesOfParts>
  <Company>NYC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Khan Academy Tutorial</dc:title>
  <dc:creator>User</dc:creator>
  <cp:lastModifiedBy>admin</cp:lastModifiedBy>
  <cp:revision>35</cp:revision>
  <dcterms:created xsi:type="dcterms:W3CDTF">2014-01-29T01:05:43Z</dcterms:created>
  <dcterms:modified xsi:type="dcterms:W3CDTF">2014-02-14T21:16:35Z</dcterms:modified>
</cp:coreProperties>
</file>