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0" r:id="rId1"/>
  </p:sldMasterIdLst>
  <p:notesMasterIdLst>
    <p:notesMasterId r:id="rId11"/>
  </p:notesMasterIdLst>
  <p:sldIdLst>
    <p:sldId id="256" r:id="rId2"/>
    <p:sldId id="264" r:id="rId3"/>
    <p:sldId id="257" r:id="rId4"/>
    <p:sldId id="262" r:id="rId5"/>
    <p:sldId id="263" r:id="rId6"/>
    <p:sldId id="259" r:id="rId7"/>
    <p:sldId id="260" r:id="rId8"/>
    <p:sldId id="261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71207"/>
  </p:normalViewPr>
  <p:slideViewPr>
    <p:cSldViewPr snapToGrid="0" snapToObjects="1">
      <p:cViewPr>
        <p:scale>
          <a:sx n="85" d="100"/>
          <a:sy n="85" d="100"/>
        </p:scale>
        <p:origin x="-91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65DA6-82FF-DF42-B771-980455FAAE02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630F4-49EF-614D-8A9A-610B4D3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7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\\Users\shanron\Documents\2015-TASC-Test-Practice-Items-Writing-v-d-LcD.pdf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Shanita</a:t>
            </a:r>
            <a:r>
              <a:rPr lang="en-US" dirty="0" smtClean="0"/>
              <a:t> 10-15</a:t>
            </a:r>
            <a:r>
              <a:rPr lang="en-US" baseline="0" dirty="0" smtClean="0"/>
              <a:t> minutes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Purpose: gage what teachers want to receive from this session, engage </a:t>
            </a:r>
            <a:r>
              <a:rPr lang="en-US" baseline="0" dirty="0" err="1" smtClean="0"/>
              <a:t>particpants</a:t>
            </a:r>
            <a:r>
              <a:rPr lang="en-US" baseline="0" dirty="0" smtClean="0"/>
              <a:t>, create connections via birthdays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30F4-49EF-614D-8A9A-610B4D3246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86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Shanita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1-2</a:t>
            </a:r>
            <a:r>
              <a:rPr lang="en-US" baseline="0" dirty="0" smtClean="0"/>
              <a:t> minutes</a:t>
            </a:r>
          </a:p>
          <a:p>
            <a:r>
              <a:rPr lang="en-US" baseline="0" dirty="0" smtClean="0"/>
              <a:t>Purpose: set focus for session, guide teachers into what we will be discussing.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30F4-49EF-614D-8A9A-610B4D3246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61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Tashema</a:t>
            </a:r>
            <a:endParaRPr lang="en-US" dirty="0" smtClean="0"/>
          </a:p>
          <a:p>
            <a:r>
              <a:rPr lang="en-US" dirty="0" smtClean="0"/>
              <a:t>5-8 </a:t>
            </a:r>
            <a:r>
              <a:rPr lang="en-US" dirty="0" err="1" smtClean="0"/>
              <a:t>mintues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Purpose: discuss changes in the ORT,</a:t>
            </a:r>
            <a:r>
              <a:rPr lang="en-US" baseline="0" dirty="0" smtClean="0"/>
              <a:t> share resource breaking down each question, give participants idea about what to expect via the blueprint facts sheets.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30F4-49EF-614D-8A9A-610B4D3246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992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Shanita</a:t>
            </a:r>
            <a:endParaRPr lang="en-US" dirty="0" smtClean="0"/>
          </a:p>
          <a:p>
            <a:r>
              <a:rPr lang="en-US" dirty="0" smtClean="0"/>
              <a:t>3-5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mintues</a:t>
            </a:r>
            <a:endParaRPr lang="en-US" baseline="0" dirty="0" smtClean="0"/>
          </a:p>
          <a:p>
            <a:r>
              <a:rPr lang="en-US" baseline="0" dirty="0" smtClean="0"/>
              <a:t>Purpose: </a:t>
            </a:r>
            <a:r>
              <a:rPr lang="en-US" dirty="0" smtClean="0"/>
              <a:t>Differences between informative and argumentative writing</a:t>
            </a:r>
            <a:r>
              <a:rPr lang="en-US" baseline="0" dirty="0" smtClean="0"/>
              <a:t> for participants, hand out rubrics, prepare participants to view student writing.</a:t>
            </a:r>
          </a:p>
          <a:p>
            <a:r>
              <a:rPr lang="en-US" baseline="0" dirty="0" smtClean="0"/>
              <a:t>Remind teachers students are reading two documents and must </a:t>
            </a:r>
            <a:r>
              <a:rPr lang="en-US" baseline="0" dirty="0" err="1" smtClean="0"/>
              <a:t>symthesize</a:t>
            </a:r>
            <a:r>
              <a:rPr lang="en-US" baseline="0" dirty="0" smtClean="0"/>
              <a:t> information from both to write and </a:t>
            </a:r>
            <a:r>
              <a:rPr lang="en-US" baseline="0" dirty="0" err="1" smtClean="0"/>
              <a:t>appropraite</a:t>
            </a:r>
            <a:r>
              <a:rPr lang="en-US" baseline="0" dirty="0" smtClean="0"/>
              <a:t> response.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30F4-49EF-614D-8A9A-610B4D3246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56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Tashema</a:t>
            </a:r>
            <a:r>
              <a:rPr lang="en-US" dirty="0" smtClean="0"/>
              <a:t>- 20 minutes</a:t>
            </a:r>
          </a:p>
          <a:p>
            <a:r>
              <a:rPr lang="en-US" dirty="0" smtClean="0"/>
              <a:t>Part I. give</a:t>
            </a:r>
            <a:r>
              <a:rPr lang="en-US" baseline="0" dirty="0" smtClean="0"/>
              <a:t> rubrics and essay prompts, work with teachers in developing what they think students need to know and be able to do to answer these writing prompts.  1 prompt per group, 4 groups.  Each group shares topic for prompt and what students need.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hlinkClick r:id="rId3" action="ppaction://hlinkfile"/>
              </a:rPr>
              <a:t>file:///Users/shanron/Documents/2015-TASC-Test-Practice-Items-Writing-v-d-LcD.pdf</a:t>
            </a:r>
            <a:endParaRPr lang="en-US" dirty="0" smtClean="0"/>
          </a:p>
          <a:p>
            <a:endParaRPr lang="en-US" baseline="0" dirty="0" smtClean="0"/>
          </a:p>
          <a:p>
            <a:r>
              <a:rPr lang="en-US" baseline="0" dirty="0" err="1" smtClean="0"/>
              <a:t>Shanita</a:t>
            </a:r>
            <a:r>
              <a:rPr lang="en-US" baseline="0" dirty="0" smtClean="0"/>
              <a:t> 30 minutes</a:t>
            </a:r>
          </a:p>
          <a:p>
            <a:r>
              <a:rPr lang="en-US" baseline="0" dirty="0" smtClean="0"/>
              <a:t>Part II. Give student prompts.  Discuss what these students would need to make their writing stronger.  Elicit strategies and next steps for each student.  4 student samples, 1 per group.  Each group shares.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30F4-49EF-614D-8A9A-610B4D3246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48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Tahsema</a:t>
            </a:r>
            <a:r>
              <a:rPr lang="en-US" dirty="0" smtClean="0"/>
              <a:t> and Shanita-20</a:t>
            </a:r>
            <a:r>
              <a:rPr lang="en-US" baseline="0" dirty="0" smtClean="0"/>
              <a:t> minutes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Record responses from teachers on chart paper. </a:t>
            </a:r>
            <a:r>
              <a:rPr lang="en-US" baseline="0" dirty="0" err="1" smtClean="0"/>
              <a:t>Tashema</a:t>
            </a:r>
            <a:r>
              <a:rPr lang="en-US" baseline="0" dirty="0" smtClean="0"/>
              <a:t> discusses definition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30F4-49EF-614D-8A9A-610B4D3246E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88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30F4-49EF-614D-8A9A-610B4D3246E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3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Shanita</a:t>
            </a:r>
            <a:endParaRPr lang="en-US" dirty="0" smtClean="0"/>
          </a:p>
          <a:p>
            <a:r>
              <a:rPr lang="en-US" dirty="0" smtClean="0"/>
              <a:t>15 </a:t>
            </a:r>
            <a:r>
              <a:rPr lang="en-US" dirty="0" err="1" smtClean="0"/>
              <a:t>mintues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Purpose: close out the session on a </a:t>
            </a:r>
            <a:r>
              <a:rPr lang="en-US" dirty="0" err="1" smtClean="0"/>
              <a:t>postive</a:t>
            </a:r>
            <a:r>
              <a:rPr lang="en-US" dirty="0" smtClean="0"/>
              <a:t> note, participants share valuable.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2630F4-49EF-614D-8A9A-610B4D3246E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18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60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28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97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749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68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33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851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35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4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2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30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47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5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70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585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6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E0EBB-9908-9145-BE31-571EF0F3A756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E5F8A-B51A-CE4E-913A-6516A3040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259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bassessments.com/pdfs/TASC-BlueprintFactsheet_Writing_FINAL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x-none" cap="small" dirty="0"/>
              <a:t>Unpacking the ORT Writing: Focus on Short and Extended </a:t>
            </a:r>
            <a:r>
              <a:rPr lang="x-none" cap="small" dirty="0" smtClean="0"/>
              <a:t>Writing </a:t>
            </a:r>
            <a:r>
              <a:rPr lang="x-none" cap="small" dirty="0"/>
              <a:t>Responses</a:t>
            </a:r>
            <a:endParaRPr lang="en-US" cap="sm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Chancellor’s Day Professional Learning</a:t>
            </a:r>
          </a:p>
          <a:p>
            <a:r>
              <a:rPr lang="en-US" dirty="0" smtClean="0"/>
              <a:t>November 3,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66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 60 seconds, organize yourselves in order of your birthdays.  </a:t>
            </a:r>
          </a:p>
          <a:p>
            <a:r>
              <a:rPr lang="en-US" sz="2800" dirty="0" smtClean="0"/>
              <a:t>Introduce yourself to the group telling us:</a:t>
            </a:r>
          </a:p>
          <a:p>
            <a:pPr lvl="1"/>
            <a:r>
              <a:rPr lang="en-US" sz="2800" dirty="0" smtClean="0"/>
              <a:t>Your name</a:t>
            </a:r>
          </a:p>
          <a:p>
            <a:pPr lvl="1"/>
            <a:r>
              <a:rPr lang="en-US" sz="2800" dirty="0" smtClean="0"/>
              <a:t>Site</a:t>
            </a:r>
          </a:p>
          <a:p>
            <a:pPr lvl="1"/>
            <a:r>
              <a:rPr lang="en-US" sz="2800" dirty="0" smtClean="0"/>
              <a:t>Subject areas you teach</a:t>
            </a:r>
          </a:p>
          <a:p>
            <a:pPr lvl="1"/>
            <a:r>
              <a:rPr lang="en-US" sz="2800" dirty="0" smtClean="0"/>
              <a:t>What you wish to gain from this session?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68855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Participants will be able to …</a:t>
            </a:r>
          </a:p>
          <a:p>
            <a:pPr lvl="1"/>
            <a:r>
              <a:rPr lang="en-US" sz="2800" dirty="0" smtClean="0"/>
              <a:t>Discuss the current changes in the ORT exam.</a:t>
            </a:r>
          </a:p>
          <a:p>
            <a:pPr lvl="1"/>
            <a:r>
              <a:rPr lang="en-US" sz="2800" dirty="0" smtClean="0"/>
              <a:t>Engage </a:t>
            </a:r>
            <a:r>
              <a:rPr lang="en-US" sz="2800" dirty="0"/>
              <a:t>in unpacking sample </a:t>
            </a:r>
            <a:r>
              <a:rPr lang="en-US" sz="2800" dirty="0" smtClean="0"/>
              <a:t>ORT constructed </a:t>
            </a:r>
            <a:r>
              <a:rPr lang="en-US" sz="2800" dirty="0"/>
              <a:t>response </a:t>
            </a:r>
            <a:r>
              <a:rPr lang="en-US" sz="2800" dirty="0" smtClean="0"/>
              <a:t>questions.</a:t>
            </a:r>
          </a:p>
          <a:p>
            <a:pPr lvl="1"/>
            <a:r>
              <a:rPr lang="en-US" sz="2800" dirty="0" smtClean="0"/>
              <a:t>Distinguish between argumentative </a:t>
            </a:r>
            <a:r>
              <a:rPr lang="en-US" sz="2800" dirty="0"/>
              <a:t>and informational writing requirements and </a:t>
            </a:r>
            <a:r>
              <a:rPr lang="en-US" sz="2800" dirty="0" smtClean="0"/>
              <a:t>components.</a:t>
            </a:r>
          </a:p>
          <a:p>
            <a:pPr lvl="1"/>
            <a:r>
              <a:rPr lang="en-US" sz="2800" dirty="0"/>
              <a:t>I</a:t>
            </a:r>
            <a:r>
              <a:rPr lang="en-US" sz="2800" dirty="0" smtClean="0"/>
              <a:t>dentify </a:t>
            </a:r>
            <a:r>
              <a:rPr lang="en-US" sz="2800" dirty="0"/>
              <a:t>implications for writing </a:t>
            </a:r>
            <a:r>
              <a:rPr lang="en-US" sz="2800" dirty="0" smtClean="0"/>
              <a:t>instruction. </a:t>
            </a:r>
            <a:endParaRPr lang="en-US" sz="2800" dirty="0"/>
          </a:p>
          <a:p>
            <a:pPr lvl="1"/>
            <a:r>
              <a:rPr lang="en-US" sz="2800" dirty="0" smtClean="0"/>
              <a:t>Discuss writing </a:t>
            </a:r>
            <a:r>
              <a:rPr lang="en-US" sz="2800" dirty="0"/>
              <a:t>instructional strategies and how they can successfully prepare students for this portion of the </a:t>
            </a:r>
            <a:r>
              <a:rPr lang="en-US" sz="2800" dirty="0" smtClean="0"/>
              <a:t>ORT.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9488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10139"/>
            <a:ext cx="10820400" cy="5047861"/>
          </a:xfrm>
        </p:spPr>
        <p:txBody>
          <a:bodyPr>
            <a:normAutofit fontScale="92500"/>
          </a:bodyPr>
          <a:lstStyle/>
          <a:p>
            <a:r>
              <a:rPr lang="en-US" sz="3200" dirty="0" smtClean="0"/>
              <a:t>Short constructed responses in ALL content areas.</a:t>
            </a:r>
          </a:p>
          <a:p>
            <a:r>
              <a:rPr lang="en-US" sz="3200" dirty="0"/>
              <a:t>I</a:t>
            </a:r>
            <a:r>
              <a:rPr lang="en-US" sz="3200" dirty="0" smtClean="0"/>
              <a:t>nformative writing prompts.</a:t>
            </a:r>
          </a:p>
          <a:p>
            <a:r>
              <a:rPr lang="en-US" sz="3200" dirty="0" smtClean="0"/>
              <a:t>20 multiple choice questions, 1 short writing response and 1 essay question.</a:t>
            </a:r>
          </a:p>
          <a:p>
            <a:r>
              <a:rPr lang="en-US" sz="3200" dirty="0" smtClean="0"/>
              <a:t>Must score at least 12 correct multiple choice questions and 4 on the essay. (complete score of 16).</a:t>
            </a:r>
          </a:p>
          <a:p>
            <a:r>
              <a:rPr lang="en-US" sz="3200" dirty="0" smtClean="0"/>
              <a:t>Multiple choice questions focuses editing and revisions.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dirty="0" smtClean="0"/>
              <a:t>Resource Share:  Itemized analysis for test questions, Writing Blueprint </a:t>
            </a:r>
            <a:r>
              <a:rPr lang="en-US" dirty="0"/>
              <a:t>Facts Sheet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www.ctbassessments.com/pdfs/TASC-BlueprintFactsheet_Writing_FINAL.pdf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992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 Writing Types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Informative Writing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nform </a:t>
            </a:r>
            <a:r>
              <a:rPr lang="en-US" dirty="0"/>
              <a:t>their readers of a </a:t>
            </a:r>
            <a:r>
              <a:rPr lang="en-US" dirty="0" smtClean="0"/>
              <a:t>situation.</a:t>
            </a:r>
          </a:p>
          <a:p>
            <a:r>
              <a:rPr lang="en-US" dirty="0" smtClean="0"/>
              <a:t>Reporting </a:t>
            </a:r>
            <a:r>
              <a:rPr lang="en-US" dirty="0"/>
              <a:t>to readers, as opposed to persuading </a:t>
            </a:r>
            <a:r>
              <a:rPr lang="en-US" dirty="0" smtClean="0"/>
              <a:t>readers.</a:t>
            </a:r>
          </a:p>
          <a:p>
            <a:r>
              <a:rPr lang="en-US" dirty="0"/>
              <a:t>E</a:t>
            </a:r>
            <a:r>
              <a:rPr lang="en-US" dirty="0" smtClean="0"/>
              <a:t>ducates </a:t>
            </a:r>
            <a:r>
              <a:rPr lang="en-US" dirty="0"/>
              <a:t>readers by imparting straightforward information and facts, but never personal opinions.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 smtClean="0"/>
              <a:t>Argumentative Writing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en-US" dirty="0" smtClean="0"/>
              <a:t>resents </a:t>
            </a:r>
            <a:r>
              <a:rPr lang="en-US" dirty="0"/>
              <a:t>an argument and then gives facts and evidence to provide support and back up to the reader</a:t>
            </a:r>
            <a:r>
              <a:rPr lang="en-US" dirty="0" smtClean="0"/>
              <a:t>.</a:t>
            </a:r>
          </a:p>
          <a:p>
            <a:r>
              <a:rPr lang="en-US" dirty="0"/>
              <a:t>A</a:t>
            </a:r>
            <a:r>
              <a:rPr lang="en-US" dirty="0" smtClean="0"/>
              <a:t>cknowledge </a:t>
            </a:r>
            <a:r>
              <a:rPr lang="en-US" dirty="0"/>
              <a:t>that there are other points of view, as </a:t>
            </a:r>
            <a:r>
              <a:rPr lang="en-US" dirty="0" smtClean="0"/>
              <a:t>well.</a:t>
            </a:r>
          </a:p>
          <a:p>
            <a:r>
              <a:rPr lang="en-US" dirty="0"/>
              <a:t>G</a:t>
            </a:r>
            <a:r>
              <a:rPr lang="en-US" dirty="0" smtClean="0"/>
              <a:t>ives </a:t>
            </a:r>
            <a:r>
              <a:rPr lang="en-US" dirty="0"/>
              <a:t>counter views but also presents evidence in support of these counter views.</a:t>
            </a:r>
          </a:p>
        </p:txBody>
      </p:sp>
    </p:spTree>
    <p:extLst>
      <p:ext uri="{BB962C8B-B14F-4D97-AF65-F5344CB8AC3E}">
        <p14:creationId xmlns:p14="http://schemas.microsoft.com/office/powerpoint/2010/main" val="1443713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Part I.</a:t>
            </a:r>
          </a:p>
          <a:p>
            <a:r>
              <a:rPr lang="en-US" sz="3200" dirty="0" smtClean="0"/>
              <a:t>Examine the rubric for scoring, essay prompts.</a:t>
            </a:r>
          </a:p>
          <a:p>
            <a:r>
              <a:rPr lang="en-US" sz="3200" dirty="0" smtClean="0"/>
              <a:t>Discuss what students need to know and be able to do to write this essay.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Part II.</a:t>
            </a:r>
          </a:p>
          <a:p>
            <a:r>
              <a:rPr lang="en-US" sz="3200" dirty="0" smtClean="0"/>
              <a:t>Read the student’s written responses.</a:t>
            </a:r>
          </a:p>
          <a:p>
            <a:r>
              <a:rPr lang="en-US" sz="3200" dirty="0" smtClean="0"/>
              <a:t>Discuss implications for instruction for this student.</a:t>
            </a:r>
          </a:p>
        </p:txBody>
      </p:sp>
    </p:spTree>
    <p:extLst>
      <p:ext uri="{BB962C8B-B14F-4D97-AF65-F5344CB8AC3E}">
        <p14:creationId xmlns:p14="http://schemas.microsoft.com/office/powerpoint/2010/main" val="1653223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SHARE!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How do we approach teaching writing given the context of what is included in the ORT?</a:t>
            </a:r>
          </a:p>
          <a:p>
            <a:endParaRPr lang="en-US" sz="3600" dirty="0"/>
          </a:p>
          <a:p>
            <a:r>
              <a:rPr lang="en-US" sz="3600" dirty="0" smtClean="0"/>
              <a:t>Which instructional strategies works best in your class? Why?</a:t>
            </a:r>
          </a:p>
          <a:p>
            <a:endParaRPr lang="en-US" sz="3600" dirty="0"/>
          </a:p>
          <a:p>
            <a:r>
              <a:rPr lang="en-US" sz="3600" dirty="0" smtClean="0"/>
              <a:t>Share Practice: Reciprocal Teaching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6868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Did participants…</a:t>
            </a:r>
          </a:p>
          <a:p>
            <a:pPr lvl="1">
              <a:buFont typeface="Wingdings" charset="2"/>
              <a:buChar char="ü"/>
            </a:pPr>
            <a:r>
              <a:rPr lang="en-US" sz="2800" dirty="0"/>
              <a:t>Discuss current changes in the ORT exam.</a:t>
            </a:r>
          </a:p>
          <a:p>
            <a:pPr lvl="1">
              <a:buFont typeface="Wingdings" charset="2"/>
              <a:buChar char="ü"/>
            </a:pPr>
            <a:r>
              <a:rPr lang="en-US" sz="2800" dirty="0"/>
              <a:t>Engage in unpacking sample ORT constructed response questions.</a:t>
            </a:r>
          </a:p>
          <a:p>
            <a:pPr lvl="1">
              <a:buFont typeface="Wingdings" charset="2"/>
              <a:buChar char="ü"/>
            </a:pPr>
            <a:r>
              <a:rPr lang="en-US" sz="2800" dirty="0"/>
              <a:t>Distinguish between argumentative and informational writing requirements and components.</a:t>
            </a:r>
          </a:p>
          <a:p>
            <a:pPr lvl="1">
              <a:buFont typeface="Wingdings" charset="2"/>
              <a:buChar char="ü"/>
            </a:pPr>
            <a:r>
              <a:rPr lang="en-US" sz="2800" dirty="0"/>
              <a:t>Identify implications for writing instruction. </a:t>
            </a:r>
          </a:p>
          <a:p>
            <a:pPr lvl="1">
              <a:buFont typeface="Wingdings" charset="2"/>
              <a:buChar char="ü"/>
            </a:pPr>
            <a:r>
              <a:rPr lang="en-US" sz="2800" dirty="0"/>
              <a:t>Discuss writing instructional strategies and how they can successfully prepare students for this portion of the ORT.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11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Closing-The Gift Of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47462"/>
            <a:ext cx="10820400" cy="4371224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Stand in a circle and toss the positive ball of feedback to someone in the group and share a positive moment.  i.e. Mary, I like the way you provided great instructional strategies for your class…</a:t>
            </a:r>
          </a:p>
          <a:p>
            <a:endParaRPr lang="en-US" sz="2800" dirty="0"/>
          </a:p>
          <a:p>
            <a:r>
              <a:rPr lang="en-US" sz="2800" dirty="0" smtClean="0"/>
              <a:t>Please complete your end of the day evaluations before leaving.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algn="ctr"/>
            <a:r>
              <a:rPr lang="en-US" sz="3200" dirty="0" smtClean="0"/>
              <a:t>THANK YOU FOR YOUR PARTICIPATION!!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7732944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2B2A868B-6BC2-4B3E-98B9-1258F41035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498</TotalTime>
  <Words>728</Words>
  <Application>Microsoft Office PowerPoint</Application>
  <PresentationFormat>Custom</PresentationFormat>
  <Paragraphs>100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Vapor Trail</vt:lpstr>
      <vt:lpstr>Unpacking the ORT Writing: Focus on Short and Extended Writing Responses</vt:lpstr>
      <vt:lpstr>Activator</vt:lpstr>
      <vt:lpstr>Objectives</vt:lpstr>
      <vt:lpstr>ORT Changes</vt:lpstr>
      <vt:lpstr>ORT Writing Types</vt:lpstr>
      <vt:lpstr>Work Period</vt:lpstr>
      <vt:lpstr>LET’S SHARE!</vt:lpstr>
      <vt:lpstr>Review Objectives</vt:lpstr>
      <vt:lpstr>Closing-The Gift Of Feedback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 Writing</dc:title>
  <dc:creator>shanita rapatalo</dc:creator>
  <cp:lastModifiedBy>admin</cp:lastModifiedBy>
  <cp:revision>20</cp:revision>
  <dcterms:created xsi:type="dcterms:W3CDTF">2015-11-02T14:16:21Z</dcterms:created>
  <dcterms:modified xsi:type="dcterms:W3CDTF">2015-11-09T15:33:17Z</dcterms:modified>
</cp:coreProperties>
</file>