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66" r:id="rId4"/>
    <p:sldId id="288" r:id="rId5"/>
    <p:sldId id="259" r:id="rId6"/>
    <p:sldId id="279" r:id="rId7"/>
    <p:sldId id="287" r:id="rId8"/>
    <p:sldId id="284" r:id="rId9"/>
    <p:sldId id="291" r:id="rId10"/>
    <p:sldId id="285" r:id="rId11"/>
    <p:sldId id="258" r:id="rId12"/>
    <p:sldId id="276" r:id="rId13"/>
    <p:sldId id="260" r:id="rId14"/>
    <p:sldId id="263" r:id="rId15"/>
    <p:sldId id="277" r:id="rId16"/>
    <p:sldId id="290" r:id="rId17"/>
    <p:sldId id="289" r:id="rId18"/>
    <p:sldId id="264" r:id="rId1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98" autoAdjust="0"/>
    <p:restoredTop sz="86608" autoAdjust="0"/>
  </p:normalViewPr>
  <p:slideViewPr>
    <p:cSldViewPr>
      <p:cViewPr varScale="1">
        <p:scale>
          <a:sx n="90" d="100"/>
          <a:sy n="90" d="100"/>
        </p:scale>
        <p:origin x="-25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413" cy="464184"/>
          </a:xfrm>
          <a:prstGeom prst="rect">
            <a:avLst/>
          </a:prstGeom>
        </p:spPr>
        <p:txBody>
          <a:bodyPr vert="horz" lIns="91850" tIns="45924" rIns="91850" bIns="4592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387" y="0"/>
            <a:ext cx="3037413" cy="464184"/>
          </a:xfrm>
          <a:prstGeom prst="rect">
            <a:avLst/>
          </a:prstGeom>
        </p:spPr>
        <p:txBody>
          <a:bodyPr vert="horz" lIns="91850" tIns="45924" rIns="91850" bIns="45924" rtlCol="0"/>
          <a:lstStyle>
            <a:lvl1pPr algn="r">
              <a:defRPr sz="1200"/>
            </a:lvl1pPr>
          </a:lstStyle>
          <a:p>
            <a:fld id="{EBD14ECC-74B9-4F20-A11E-779187EAB335}" type="datetimeFigureOut">
              <a:rPr lang="en-US" smtClean="0"/>
              <a:t>2/25/2016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30627"/>
            <a:ext cx="3037413" cy="464184"/>
          </a:xfrm>
          <a:prstGeom prst="rect">
            <a:avLst/>
          </a:prstGeom>
        </p:spPr>
        <p:txBody>
          <a:bodyPr vert="horz" lIns="91850" tIns="45924" rIns="91850" bIns="4592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387" y="8830627"/>
            <a:ext cx="3037413" cy="464184"/>
          </a:xfrm>
          <a:prstGeom prst="rect">
            <a:avLst/>
          </a:prstGeom>
        </p:spPr>
        <p:txBody>
          <a:bodyPr vert="horz" lIns="91850" tIns="45924" rIns="91850" bIns="45924" rtlCol="0" anchor="b"/>
          <a:lstStyle>
            <a:lvl1pPr algn="r">
              <a:defRPr sz="1200"/>
            </a:lvl1pPr>
          </a:lstStyle>
          <a:p>
            <a:fld id="{BCDDD475-4237-4980-B4AA-B803C604BF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8390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413" cy="464184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386" y="0"/>
            <a:ext cx="3037413" cy="464184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r">
              <a:defRPr sz="1200"/>
            </a:lvl1pPr>
          </a:lstStyle>
          <a:p>
            <a:fld id="{994A5A84-CDC5-446B-B87B-975F42E50352}" type="datetimeFigureOut">
              <a:rPr lang="en-US" smtClean="0"/>
              <a:t>2/25/2016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61" tIns="45930" rIns="91861" bIns="4593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81" y="4416108"/>
            <a:ext cx="5607038" cy="4182427"/>
          </a:xfrm>
          <a:prstGeom prst="rect">
            <a:avLst/>
          </a:prstGeom>
        </p:spPr>
        <p:txBody>
          <a:bodyPr vert="horz" lIns="91861" tIns="45930" rIns="91861" bIns="4593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0627"/>
            <a:ext cx="3037413" cy="464184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386" y="8830627"/>
            <a:ext cx="3037413" cy="464184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r">
              <a:defRPr sz="1200"/>
            </a:lvl1pPr>
          </a:lstStyle>
          <a:p>
            <a:fld id="{9A3544A7-E999-4A6A-BA81-CD63BEFD40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330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544A7-E999-4A6A-BA81-CD63BEFD404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440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544A7-E999-4A6A-BA81-CD63BEFD404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4932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544A7-E999-4A6A-BA81-CD63BEFD404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9304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544A7-E999-4A6A-BA81-CD63BEFD4046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7459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544A7-E999-4A6A-BA81-CD63BEFD4046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7733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544A7-E999-4A6A-BA81-CD63BEFD4046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1157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544A7-E999-4A6A-BA81-CD63BEFD4046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1157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544A7-E999-4A6A-BA81-CD63BEFD4046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5963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544A7-E999-4A6A-BA81-CD63BEFD4046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170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41D1ED-CFCD-437B-B91E-E5C58814ABB8}" type="datetimeFigureOut">
              <a:rPr lang="en-US" smtClean="0"/>
              <a:t>2/25/2016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9B0B12-7605-4CFA-9246-6048ECE95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2321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41D1ED-CFCD-437B-B91E-E5C58814ABB8}" type="datetimeFigureOut">
              <a:rPr lang="en-US" smtClean="0"/>
              <a:t>2/25/2016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9B0B12-7605-4CFA-9246-6048ECE95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5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41D1ED-CFCD-437B-B91E-E5C58814ABB8}" type="datetimeFigureOut">
              <a:rPr lang="en-US" smtClean="0"/>
              <a:t>2/25/2016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9B0B12-7605-4CFA-9246-6048ECE95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87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41D1ED-CFCD-437B-B91E-E5C58814ABB8}" type="datetimeFigureOut">
              <a:rPr lang="en-US" smtClean="0"/>
              <a:t>2/25/2016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9B0B12-7605-4CFA-9246-6048ECE95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614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41D1ED-CFCD-437B-B91E-E5C58814ABB8}" type="datetimeFigureOut">
              <a:rPr lang="en-US" smtClean="0"/>
              <a:t>2/25/2016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9B0B12-7605-4CFA-9246-6048ECE95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707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41D1ED-CFCD-437B-B91E-E5C58814ABB8}" type="datetimeFigureOut">
              <a:rPr lang="en-US" smtClean="0"/>
              <a:t>2/25/2016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9B0B12-7605-4CFA-9246-6048ECE95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899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41D1ED-CFCD-437B-B91E-E5C58814ABB8}" type="datetimeFigureOut">
              <a:rPr lang="en-US" smtClean="0"/>
              <a:t>2/25/2016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9B0B12-7605-4CFA-9246-6048ECE95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393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41D1ED-CFCD-437B-B91E-E5C58814ABB8}" type="datetimeFigureOut">
              <a:rPr lang="en-US" smtClean="0"/>
              <a:t>2/25/2016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9B0B12-7605-4CFA-9246-6048ECE95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700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41D1ED-CFCD-437B-B91E-E5C58814ABB8}" type="datetimeFigureOut">
              <a:rPr lang="en-US" smtClean="0"/>
              <a:t>2/25/2016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9B0B12-7605-4CFA-9246-6048ECE95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942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41D1ED-CFCD-437B-B91E-E5C58814ABB8}" type="datetimeFigureOut">
              <a:rPr lang="en-US" smtClean="0"/>
              <a:t>2/25/2016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9B0B12-7605-4CFA-9246-6048ECE95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800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41D1ED-CFCD-437B-B91E-E5C58814ABB8}" type="datetimeFigureOut">
              <a:rPr lang="en-US" smtClean="0"/>
              <a:t>2/25/2016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9B0B12-7605-4CFA-9246-6048ECE95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985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:\District 79\Pool\GED Plus\Logos\NYC Logo Carmen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682866"/>
            <a:ext cx="1343025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R:\District 79\Pool\GED Plus\Logos\PATHWAYS TO GRADUATION\Pathways Logo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809988"/>
            <a:ext cx="2743200" cy="717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7312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r>
              <a:rPr lang="en-US" dirty="0" smtClean="0"/>
              <a:t>TASC Readiness Exam Training </a:t>
            </a:r>
            <a:br>
              <a:rPr lang="en-US" dirty="0" smtClean="0"/>
            </a:br>
            <a:r>
              <a:rPr lang="en-US" i="1" dirty="0" smtClean="0"/>
              <a:t>Form 2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533400"/>
          </a:xfrm>
        </p:spPr>
        <p:txBody>
          <a:bodyPr/>
          <a:lstStyle/>
          <a:p>
            <a:r>
              <a:rPr lang="en-US" dirty="0" smtClean="0"/>
              <a:t>Friday, October 30, 2015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71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different?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New question types: Constructed Response &amp; Technology Enhanced</a:t>
            </a:r>
          </a:p>
          <a:p>
            <a:r>
              <a:rPr lang="en-US" sz="2200" dirty="0" smtClean="0"/>
              <a:t>Each section has one of each – 2 practice questions per subject</a:t>
            </a:r>
          </a:p>
          <a:p>
            <a:r>
              <a:rPr lang="en-US" sz="2200" dirty="0" smtClean="0"/>
              <a:t>Scored for student feedback but not added to point score for section</a:t>
            </a:r>
          </a:p>
          <a:p>
            <a:r>
              <a:rPr lang="en-US" sz="2200" dirty="0" smtClean="0"/>
              <a:t>Constructed Response questions will count in the future so it’s practice for them now</a:t>
            </a:r>
          </a:p>
          <a:p>
            <a:r>
              <a:rPr lang="en-US" sz="2200" dirty="0" smtClean="0"/>
              <a:t>The following questions do not count towards total score </a:t>
            </a:r>
            <a:r>
              <a:rPr lang="en-US" sz="2200" i="1" dirty="0" smtClean="0"/>
              <a:t>(reference score sheets starting on page 47)</a:t>
            </a:r>
            <a:r>
              <a:rPr lang="en-US" sz="2200" dirty="0" smtClean="0"/>
              <a:t>: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600200" y="4895671"/>
            <a:ext cx="2667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Science: 21 &amp; 22</a:t>
            </a:r>
          </a:p>
          <a:p>
            <a:r>
              <a:rPr lang="en-US" dirty="0" smtClean="0"/>
              <a:t>Mathematics: </a:t>
            </a:r>
            <a:r>
              <a:rPr lang="en-US" dirty="0" smtClean="0"/>
              <a:t>11, 15 &amp; </a:t>
            </a:r>
            <a:r>
              <a:rPr lang="en-US" dirty="0" smtClean="0"/>
              <a:t>22</a:t>
            </a:r>
          </a:p>
          <a:p>
            <a:r>
              <a:rPr lang="en-US" dirty="0" smtClean="0"/>
              <a:t>Reading: 5 &amp; 14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43400" y="4895671"/>
            <a:ext cx="2514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Writing: 11 &amp; 20</a:t>
            </a:r>
          </a:p>
          <a:p>
            <a:r>
              <a:rPr lang="en-US" dirty="0" smtClean="0"/>
              <a:t>Social Studies: 11 &amp; 12</a:t>
            </a:r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600200" y="4895671"/>
            <a:ext cx="5105400" cy="923330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71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Readiness Specifics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Readiness exam has…</a:t>
            </a:r>
          </a:p>
          <a:p>
            <a:pPr lvl="1"/>
            <a:r>
              <a:rPr lang="en-US" dirty="0" smtClean="0"/>
              <a:t> The same format as the TASC; </a:t>
            </a:r>
          </a:p>
          <a:p>
            <a:pPr lvl="1"/>
            <a:r>
              <a:rPr lang="en-US" dirty="0"/>
              <a:t> T</a:t>
            </a:r>
            <a:r>
              <a:rPr lang="en-US" dirty="0" smtClean="0"/>
              <a:t>he same proportion of each content area as the TASC;</a:t>
            </a:r>
          </a:p>
          <a:p>
            <a:pPr lvl="1"/>
            <a:r>
              <a:rPr lang="en-US" dirty="0" smtClean="0"/>
              <a:t> Approximately half the number of questions as the TASC; 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Half the length of the TASC exam.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686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Readiness Specifics – Manual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always read from the manual when administering the test</a:t>
            </a:r>
          </a:p>
          <a:p>
            <a:pPr lvl="1"/>
            <a:r>
              <a:rPr lang="en-US" dirty="0" smtClean="0"/>
              <a:t>Miguel translated it into Spanish</a:t>
            </a:r>
          </a:p>
          <a:p>
            <a:r>
              <a:rPr lang="en-US" dirty="0" smtClean="0"/>
              <a:t>Students may NOT write in test booklets</a:t>
            </a:r>
          </a:p>
          <a:p>
            <a:r>
              <a:rPr lang="en-US" dirty="0" smtClean="0"/>
              <a:t>Students should be instructed NOT to fill in answers that they do not know. </a:t>
            </a:r>
            <a:endParaRPr lang="en-US" sz="3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14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Readiness Specifics - ESSAY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essay question requires the student to write a persuasive essay after reading 2 informational passages </a:t>
            </a:r>
          </a:p>
          <a:p>
            <a:r>
              <a:rPr lang="en-US" sz="2800" dirty="0" smtClean="0"/>
              <a:t>The student must draw facts from the passages to support his or her argument </a:t>
            </a:r>
          </a:p>
          <a:p>
            <a:r>
              <a:rPr lang="en-US" sz="2800" dirty="0" smtClean="0"/>
              <a:t>A student can receive a 1 – 4 on the essay exam</a:t>
            </a:r>
          </a:p>
          <a:p>
            <a:r>
              <a:rPr lang="en-US" sz="2800" dirty="0" smtClean="0"/>
              <a:t>Scores are doubled upon grading the essay (2 – 8 points)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64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Readiness Specifics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Each student receives (pp. 7): </a:t>
            </a:r>
          </a:p>
          <a:p>
            <a:pPr>
              <a:buFont typeface="Arial" charset="0"/>
              <a:buChar char="•"/>
            </a:pPr>
            <a:r>
              <a:rPr lang="en-US" sz="2800" dirty="0" smtClean="0"/>
              <a:t>Test booklet </a:t>
            </a:r>
          </a:p>
          <a:p>
            <a:pPr>
              <a:buFont typeface="Arial" charset="0"/>
              <a:buChar char="•"/>
            </a:pPr>
            <a:r>
              <a:rPr lang="en-US" sz="2800" dirty="0" smtClean="0"/>
              <a:t>Readiness Answer Sheet </a:t>
            </a:r>
          </a:p>
          <a:p>
            <a:pPr>
              <a:buFont typeface="Arial" charset="0"/>
              <a:buChar char="•"/>
            </a:pPr>
            <a:r>
              <a:rPr lang="en-US" sz="2800" dirty="0" smtClean="0"/>
              <a:t>Writing prompt and constructed response sheets</a:t>
            </a:r>
          </a:p>
          <a:p>
            <a:pPr>
              <a:buFont typeface="Arial" charset="0"/>
              <a:buChar char="•"/>
            </a:pPr>
            <a:r>
              <a:rPr lang="en-US" sz="2800" dirty="0" smtClean="0"/>
              <a:t>Reference Sheet (for Math Only) </a:t>
            </a:r>
          </a:p>
          <a:p>
            <a:pPr>
              <a:buFont typeface="Arial" charset="0"/>
              <a:buChar char="•"/>
            </a:pPr>
            <a:r>
              <a:rPr lang="en-US" sz="2800" dirty="0" smtClean="0"/>
              <a:t>Scientific Calculator (for Science + calculator section of the Math only) </a:t>
            </a:r>
          </a:p>
          <a:p>
            <a:pPr>
              <a:buFont typeface="Arial" charset="0"/>
              <a:buChar char="•"/>
            </a:pPr>
            <a:r>
              <a:rPr lang="en-US" sz="2800" dirty="0" smtClean="0"/>
              <a:t>Scratch Paper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5978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Calculator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At the end of each exam – clear the calculators: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 On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0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Yes 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To turn off: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On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9267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sz="2000" dirty="0" smtClean="0"/>
              <a:t>Score the P2G Answer Sheet </a:t>
            </a:r>
          </a:p>
          <a:p>
            <a:pPr marL="514350" indent="-514350">
              <a:buAutoNum type="arabicPeriod"/>
            </a:pPr>
            <a:r>
              <a:rPr lang="en-US" sz="2000" dirty="0" smtClean="0"/>
              <a:t>Calculate the… </a:t>
            </a:r>
          </a:p>
          <a:p>
            <a:pPr lvl="1" indent="-342900">
              <a:buFont typeface="Arial" charset="0"/>
              <a:buChar char="•"/>
            </a:pPr>
            <a:r>
              <a:rPr lang="en-US" sz="2000" dirty="0" smtClean="0"/>
              <a:t>Points Earned </a:t>
            </a:r>
          </a:p>
          <a:p>
            <a:pPr lvl="1" indent="-342900">
              <a:buFont typeface="Arial" charset="0"/>
              <a:buChar char="•"/>
            </a:pPr>
            <a:r>
              <a:rPr lang="en-US" sz="2000" dirty="0" smtClean="0"/>
              <a:t>Performance Level (Pass/Not Pass) – </a:t>
            </a:r>
            <a:r>
              <a:rPr lang="en-US" sz="2000" b="1" dirty="0" smtClean="0"/>
              <a:t>Use P2G passing score, not book</a:t>
            </a:r>
          </a:p>
          <a:p>
            <a:pPr lvl="1" indent="-342900">
              <a:buFont typeface="Arial" charset="0"/>
              <a:buChar char="•"/>
            </a:pPr>
            <a:r>
              <a:rPr lang="en-US" sz="2000" dirty="0" smtClean="0"/>
              <a:t>Probability using the Performance tables </a:t>
            </a:r>
          </a:p>
          <a:p>
            <a:pPr marL="0" indent="0">
              <a:buNone/>
            </a:pPr>
            <a:r>
              <a:rPr lang="en-US" sz="2000" dirty="0" smtClean="0"/>
              <a:t>3.      Transfer the scores to the “Profile Sheet” – </a:t>
            </a:r>
            <a:r>
              <a:rPr lang="en-US" sz="2000" b="1" dirty="0" smtClean="0"/>
              <a:t>NEW for Form 2 &amp; updated</a:t>
            </a:r>
          </a:p>
          <a:p>
            <a:pPr marL="0" indent="0">
              <a:buNone/>
            </a:pPr>
            <a:r>
              <a:rPr lang="en-US" sz="2000" dirty="0" smtClean="0"/>
              <a:t>4.      Send the scores into Cora/Jennifer @ Sutphin </a:t>
            </a:r>
          </a:p>
          <a:p>
            <a:pPr lvl="1">
              <a:buFont typeface="Arial" charset="0"/>
              <a:buChar char="•"/>
            </a:pPr>
            <a:r>
              <a:rPr lang="en-US" sz="2000" dirty="0" smtClean="0"/>
              <a:t>A student can only pass the Readiness Exam if they receive a “passing” score on every section</a:t>
            </a:r>
            <a:r>
              <a:rPr lang="en-US" sz="2000" dirty="0" smtClean="0"/>
              <a:t>;</a:t>
            </a:r>
          </a:p>
          <a:p>
            <a:pPr lvl="1">
              <a:buFont typeface="Arial" charset="0"/>
              <a:buChar char="•"/>
            </a:pPr>
            <a:r>
              <a:rPr lang="en-US" sz="2000" dirty="0"/>
              <a:t>The profile sheets will be distributed to counselors on the next day</a:t>
            </a:r>
            <a:r>
              <a:rPr lang="en-US" sz="2000" dirty="0" smtClean="0"/>
              <a:t>;</a:t>
            </a:r>
            <a:endParaRPr lang="en-US" sz="2000" dirty="0" smtClean="0"/>
          </a:p>
          <a:p>
            <a:pPr lvl="1">
              <a:buFont typeface="Arial" charset="0"/>
              <a:buChar char="•"/>
            </a:pPr>
            <a:r>
              <a:rPr lang="en-US" sz="2000" dirty="0" smtClean="0"/>
              <a:t>Answer sheets may not be shared with the students. </a:t>
            </a:r>
          </a:p>
        </p:txBody>
      </p:sp>
    </p:spTree>
    <p:extLst>
      <p:ext uri="{BB962C8B-B14F-4D97-AF65-F5344CB8AC3E}">
        <p14:creationId xmlns:p14="http://schemas.microsoft.com/office/powerpoint/2010/main" val="176041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/>
              <a:t>Important TASC Testing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following 2 documents have to match perfectly</a:t>
            </a:r>
          </a:p>
          <a:p>
            <a:pPr lvl="1"/>
            <a:r>
              <a:rPr lang="en-US" dirty="0" smtClean="0"/>
              <a:t>Signature card</a:t>
            </a:r>
          </a:p>
          <a:p>
            <a:pPr lvl="1"/>
            <a:r>
              <a:rPr lang="en-US" dirty="0" smtClean="0"/>
              <a:t>TASC answer document</a:t>
            </a:r>
          </a:p>
          <a:p>
            <a:r>
              <a:rPr lang="en-US" dirty="0" smtClean="0"/>
              <a:t>All students should be prepped</a:t>
            </a:r>
          </a:p>
          <a:p>
            <a:r>
              <a:rPr lang="en-US" dirty="0" smtClean="0"/>
              <a:t>Students use SSN or, if no SSN, their OSIS number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0055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 &amp; 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1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837"/>
            <a:ext cx="82296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Introductions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Testing Conditions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Writing scorers will break off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ORT changes and specifics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Grading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Important note on TASC testing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Q &amp; 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66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3600" dirty="0" smtClean="0"/>
              <a:t> Name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 smtClean="0"/>
              <a:t> Site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/>
              <a:t> </a:t>
            </a:r>
            <a:r>
              <a:rPr lang="en-US" sz="3600" dirty="0" smtClean="0"/>
              <a:t>Last time you took a standardized test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 smtClean="0"/>
              <a:t> Your favorite thing about testing </a:t>
            </a:r>
          </a:p>
        </p:txBody>
      </p:sp>
    </p:spTree>
    <p:extLst>
      <p:ext uri="{BB962C8B-B14F-4D97-AF65-F5344CB8AC3E}">
        <p14:creationId xmlns:p14="http://schemas.microsoft.com/office/powerpoint/2010/main" val="234813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Scorers’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 smtClean="0"/>
              <a:t>Essay</a:t>
            </a:r>
          </a:p>
          <a:p>
            <a:r>
              <a:rPr lang="en-US" sz="2000" dirty="0" smtClean="0"/>
              <a:t>Individually review writing prompt and scoring rubric</a:t>
            </a:r>
            <a:r>
              <a:rPr lang="en-US" sz="2000" dirty="0"/>
              <a:t> </a:t>
            </a:r>
            <a:r>
              <a:rPr lang="en-US" sz="2000" dirty="0" smtClean="0"/>
              <a:t>(pp. 61-73): </a:t>
            </a:r>
            <a:r>
              <a:rPr lang="en-US" sz="2000" i="1" dirty="0" smtClean="0"/>
              <a:t>10 mins</a:t>
            </a:r>
          </a:p>
          <a:p>
            <a:r>
              <a:rPr lang="en-US" sz="2000" dirty="0" smtClean="0"/>
              <a:t>Individually score Essay 1: </a:t>
            </a:r>
            <a:r>
              <a:rPr lang="en-US" sz="2000" i="1" dirty="0" smtClean="0"/>
              <a:t>10 mins</a:t>
            </a:r>
          </a:p>
          <a:p>
            <a:r>
              <a:rPr lang="en-US" sz="2000" dirty="0" smtClean="0"/>
              <a:t>Share your scores and reasoning: </a:t>
            </a:r>
            <a:r>
              <a:rPr lang="en-US" sz="2000" i="1" dirty="0" smtClean="0"/>
              <a:t>20 mins</a:t>
            </a:r>
          </a:p>
          <a:p>
            <a:pPr lvl="1"/>
            <a:r>
              <a:rPr lang="en-US" sz="1800" dirty="0" smtClean="0"/>
              <a:t>Were they different? Why?</a:t>
            </a:r>
          </a:p>
          <a:p>
            <a:pPr lvl="1"/>
            <a:r>
              <a:rPr lang="en-US" sz="1800" dirty="0" smtClean="0"/>
              <a:t>How can we ensure more consistent scoring across the city?</a:t>
            </a:r>
          </a:p>
          <a:p>
            <a:r>
              <a:rPr lang="en-US" sz="2000" dirty="0" smtClean="0"/>
              <a:t>If scores varied, follow process above with Essay 2: </a:t>
            </a:r>
            <a:r>
              <a:rPr lang="en-US" sz="2000" i="1" dirty="0" smtClean="0"/>
              <a:t>20-30 mins</a:t>
            </a:r>
          </a:p>
          <a:p>
            <a:pPr marL="0" indent="0">
              <a:buNone/>
            </a:pPr>
            <a:r>
              <a:rPr lang="en-US" sz="2000" b="1" dirty="0" smtClean="0"/>
              <a:t>Constructed-Response</a:t>
            </a:r>
          </a:p>
          <a:p>
            <a:r>
              <a:rPr lang="en-US" sz="2000" dirty="0" smtClean="0"/>
              <a:t>Review Social Studies Constructed-Response Item and rubric (page pp. 94-96): </a:t>
            </a:r>
            <a:r>
              <a:rPr lang="en-US" sz="2000" i="1" dirty="0" smtClean="0"/>
              <a:t>5 mins</a:t>
            </a:r>
          </a:p>
          <a:p>
            <a:r>
              <a:rPr lang="en-US" sz="2000" dirty="0" smtClean="0"/>
              <a:t>Individually score response: </a:t>
            </a:r>
            <a:r>
              <a:rPr lang="en-US" sz="2000" i="1" dirty="0" smtClean="0"/>
              <a:t>5 mins</a:t>
            </a:r>
          </a:p>
          <a:p>
            <a:r>
              <a:rPr lang="en-US" sz="2000" dirty="0"/>
              <a:t>Share your scores and </a:t>
            </a:r>
            <a:r>
              <a:rPr lang="en-US" sz="2000" dirty="0" smtClean="0"/>
              <a:t>reasoning: </a:t>
            </a:r>
            <a:r>
              <a:rPr lang="en-US" sz="2000" i="1" dirty="0" smtClean="0"/>
              <a:t>15 mins</a:t>
            </a:r>
            <a:endParaRPr lang="en-US" sz="2000" i="1" dirty="0"/>
          </a:p>
          <a:p>
            <a:r>
              <a:rPr lang="en-US" sz="2000" dirty="0"/>
              <a:t>Repeat for </a:t>
            </a:r>
            <a:r>
              <a:rPr lang="en-US" sz="2000" dirty="0" smtClean="0"/>
              <a:t>Constructed Response </a:t>
            </a:r>
            <a:r>
              <a:rPr lang="en-US" sz="2000" dirty="0"/>
              <a:t>2 (</a:t>
            </a:r>
            <a:r>
              <a:rPr lang="en-US" sz="2000" dirty="0" smtClean="0"/>
              <a:t>pp. </a:t>
            </a:r>
            <a:r>
              <a:rPr lang="en-US" sz="2000" dirty="0"/>
              <a:t>86-87</a:t>
            </a:r>
            <a:r>
              <a:rPr lang="en-US" sz="2000" dirty="0" smtClean="0"/>
              <a:t>) &amp; Constructed Response 3 (pp. 92-93)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47505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/>
          <a:lstStyle/>
          <a:p>
            <a:r>
              <a:rPr lang="en-US" dirty="0" smtClean="0"/>
              <a:t>Testing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/>
              <a:t>Good testing conditions are very important for students to do their best and to </a:t>
            </a:r>
            <a:r>
              <a:rPr lang="en-US" sz="1800" dirty="0"/>
              <a:t>ensure that test results are as accurate as </a:t>
            </a:r>
            <a:r>
              <a:rPr lang="en-US" sz="1800" dirty="0" smtClean="0"/>
              <a:t>possible.</a:t>
            </a:r>
          </a:p>
          <a:p>
            <a:pPr marL="0" indent="0">
              <a:buNone/>
            </a:pPr>
            <a:endParaRPr lang="en-US" sz="600" dirty="0" smtClean="0"/>
          </a:p>
          <a:p>
            <a:pPr marL="0" indent="0">
              <a:buNone/>
            </a:pPr>
            <a:r>
              <a:rPr lang="en-US" sz="1800" i="1" dirty="0" smtClean="0"/>
              <a:t>Please use </a:t>
            </a:r>
            <a:r>
              <a:rPr lang="en-US" sz="1800" i="1" dirty="0"/>
              <a:t>the following guidelines: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800" dirty="0"/>
              <a:t>Provide students a welcoming, quiet and comfortable </a:t>
            </a:r>
            <a:r>
              <a:rPr lang="en-US" sz="1800" dirty="0" smtClean="0"/>
              <a:t>environment;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1800" dirty="0" smtClean="0"/>
              <a:t>Carefully </a:t>
            </a:r>
            <a:r>
              <a:rPr lang="en-US" sz="1800" dirty="0"/>
              <a:t>monitor test </a:t>
            </a:r>
            <a:r>
              <a:rPr lang="en-US" sz="1800" dirty="0" smtClean="0"/>
              <a:t>timing; </a:t>
            </a:r>
            <a:endParaRPr lang="en-US" sz="1800" dirty="0"/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1800" dirty="0"/>
              <a:t>Read the test script </a:t>
            </a:r>
            <a:r>
              <a:rPr lang="en-US" sz="1800" dirty="0" smtClean="0"/>
              <a:t>verbatim (except when students are told to write in test booklets);</a:t>
            </a:r>
            <a:endParaRPr lang="en-US" sz="1800" dirty="0"/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1800" dirty="0"/>
              <a:t>Ensure that students understand the tests directions;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1800" dirty="0"/>
              <a:t>Do not review specific test questions prior to the test; 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1800" dirty="0"/>
              <a:t>Do not answer questions regarding </a:t>
            </a:r>
            <a:r>
              <a:rPr lang="en-US" sz="1800" dirty="0" smtClean="0"/>
              <a:t>the test questions </a:t>
            </a:r>
            <a:r>
              <a:rPr lang="en-US" sz="1800" dirty="0"/>
              <a:t>during testing; 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1800" dirty="0" smtClean="0"/>
              <a:t>Do </a:t>
            </a:r>
            <a:r>
              <a:rPr lang="en-US" sz="1800" dirty="0"/>
              <a:t>not go over the test with students after they complete their testing; 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1800" dirty="0" smtClean="0"/>
              <a:t>Administer </a:t>
            </a:r>
            <a:r>
              <a:rPr lang="en-US" sz="1800" dirty="0"/>
              <a:t>only one test section during a given time frame. </a:t>
            </a:r>
            <a:r>
              <a:rPr lang="en-US" sz="1800" dirty="0" smtClean="0"/>
              <a:t>No </a:t>
            </a:r>
            <a:r>
              <a:rPr lang="en-US" sz="1800" dirty="0"/>
              <a:t>student should be allowed to move forward to another test section until time was called, regardless of whether or not that student completed his/her </a:t>
            </a:r>
            <a:r>
              <a:rPr lang="en-US" sz="1800" dirty="0" smtClean="0"/>
              <a:t>test.</a:t>
            </a:r>
            <a:endParaRPr lang="en-US" sz="1200" dirty="0" smtClean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29174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different?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Lengths of all sections are longer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802024"/>
              </p:ext>
            </p:extLst>
          </p:nvPr>
        </p:nvGraphicFramePr>
        <p:xfrm>
          <a:off x="457200" y="1981200"/>
          <a:ext cx="8229600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6881"/>
                <a:gridCol w="1645742"/>
                <a:gridCol w="1626577"/>
                <a:gridCol w="16764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Subject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Form</a:t>
                      </a:r>
                      <a:r>
                        <a:rPr lang="en-US" sz="2000" baseline="0" dirty="0" smtClean="0"/>
                        <a:t> 1: English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Form 1:</a:t>
                      </a:r>
                      <a:r>
                        <a:rPr lang="en-US" sz="2000" baseline="0" dirty="0" smtClean="0"/>
                        <a:t> Spanish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Form 2: English</a:t>
                      </a:r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Form 2: Spanish</a:t>
                      </a:r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Science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45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50</a:t>
                      </a:r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55</a:t>
                      </a:r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Mathematics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50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60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60</a:t>
                      </a:r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70</a:t>
                      </a:r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Reading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35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40</a:t>
                      </a:r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45</a:t>
                      </a:r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Writing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75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80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85</a:t>
                      </a:r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90</a:t>
                      </a:r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Social Studies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35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40</a:t>
                      </a:r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45</a:t>
                      </a:r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Total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3 hrs 45 mins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4 hrs 15 mins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4 hrs  35 mins</a:t>
                      </a:r>
                      <a:endParaRPr lang="en-US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5 hrs 5 mins</a:t>
                      </a:r>
                      <a:endParaRPr lang="en-US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0375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different?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219200"/>
            <a:ext cx="57150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Passing scores are higher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6376256"/>
              </p:ext>
            </p:extLst>
          </p:nvPr>
        </p:nvGraphicFramePr>
        <p:xfrm>
          <a:off x="1752600" y="1996440"/>
          <a:ext cx="5486401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9187"/>
                <a:gridCol w="1788607"/>
                <a:gridCol w="1788607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Subject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Passing</a:t>
                      </a:r>
                      <a:r>
                        <a:rPr lang="en-US" sz="2400" baseline="0" dirty="0" smtClean="0"/>
                        <a:t> Score</a:t>
                      </a:r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Likelihood of Passing</a:t>
                      </a:r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Science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</a:t>
                      </a:r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92%</a:t>
                      </a:r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Mathematics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</a:t>
                      </a:r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93%</a:t>
                      </a:r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Reading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12</a:t>
                      </a:r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95%</a:t>
                      </a:r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Writing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16</a:t>
                      </a:r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94%</a:t>
                      </a:r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Social Studies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12</a:t>
                      </a:r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95%</a:t>
                      </a:r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6970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Arrow Connector 7"/>
          <p:cNvCxnSpPr/>
          <p:nvPr/>
        </p:nvCxnSpPr>
        <p:spPr>
          <a:xfrm flipV="1">
            <a:off x="2743200" y="2743200"/>
            <a:ext cx="2514600" cy="1280160"/>
          </a:xfrm>
          <a:prstGeom prst="straightConnector1">
            <a:avLst/>
          </a:prstGeom>
          <a:ln w="31750" cap="flat">
            <a:tailEnd type="arrow" w="lg" len="lg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different?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6858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Subject order – go with the new order</a:t>
            </a: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43000" y="2438400"/>
            <a:ext cx="3429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arenR"/>
            </a:pPr>
            <a:r>
              <a:rPr lang="en-US" sz="2800" dirty="0" smtClean="0"/>
              <a:t>Reading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2800" dirty="0" smtClean="0"/>
              <a:t>Writing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2800" dirty="0" smtClean="0"/>
              <a:t>Mathematics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2800" dirty="0" smtClean="0"/>
              <a:t>Science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2800" dirty="0" smtClean="0"/>
              <a:t>Social Studies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5334000" y="2438400"/>
            <a:ext cx="3429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arenR"/>
            </a:pPr>
            <a:r>
              <a:rPr lang="en-US" sz="2800" dirty="0" smtClean="0"/>
              <a:t>Science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2800" dirty="0" smtClean="0"/>
              <a:t>Mathematics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2800" dirty="0" smtClean="0"/>
              <a:t>Reading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2800" dirty="0" smtClean="0"/>
              <a:t>Writing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2800" dirty="0" smtClean="0"/>
              <a:t>Social Studies</a:t>
            </a:r>
            <a:endParaRPr lang="en-US" sz="28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3581400" y="3124200"/>
            <a:ext cx="1676400" cy="437584"/>
          </a:xfrm>
          <a:prstGeom prst="straightConnector1">
            <a:avLst/>
          </a:prstGeom>
          <a:ln w="31750" cap="flat">
            <a:tailEnd type="arrow" w="lg" len="lg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819400" y="2743200"/>
            <a:ext cx="2438400" cy="762000"/>
          </a:xfrm>
          <a:prstGeom prst="straightConnector1">
            <a:avLst/>
          </a:prstGeom>
          <a:ln w="31750" cap="flat">
            <a:tailEnd type="arrow" w="lg" len="lg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819400" y="3204775"/>
            <a:ext cx="2438400" cy="757625"/>
          </a:xfrm>
          <a:prstGeom prst="straightConnector1">
            <a:avLst/>
          </a:prstGeom>
          <a:ln w="31750" cap="flat">
            <a:tailEnd type="arrow" w="lg" len="lg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733800" y="4419600"/>
            <a:ext cx="1524000" cy="0"/>
          </a:xfrm>
          <a:prstGeom prst="straightConnector1">
            <a:avLst/>
          </a:prstGeom>
          <a:ln w="31750" cap="flat">
            <a:tailEnd type="arrow" w="lg" len="lg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113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ORT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New materials</a:t>
            </a:r>
          </a:p>
          <a:p>
            <a:pPr lvl="1"/>
            <a:r>
              <a:rPr lang="en-US" sz="2400" dirty="0"/>
              <a:t>Corrected bubble sheets</a:t>
            </a:r>
          </a:p>
          <a:p>
            <a:pPr lvl="1"/>
            <a:r>
              <a:rPr lang="en-US" sz="2400" dirty="0" smtClean="0"/>
              <a:t>Error on Form 2 </a:t>
            </a:r>
            <a:r>
              <a:rPr lang="en-US" sz="2400" dirty="0" smtClean="0">
                <a:sym typeface="Wingdings" panose="05000000000000000000" pitchFamily="2" charset="2"/>
              </a:rPr>
              <a:t> </a:t>
            </a:r>
            <a:r>
              <a:rPr lang="en-US" sz="2400" dirty="0" smtClean="0"/>
              <a:t>here comes Form 2.1!</a:t>
            </a:r>
            <a:endParaRPr lang="en-US" sz="2400" dirty="0"/>
          </a:p>
          <a:p>
            <a:pPr lvl="1"/>
            <a:r>
              <a:rPr lang="en-US" sz="2400" dirty="0" smtClean="0"/>
              <a:t>New profile sheet</a:t>
            </a:r>
          </a:p>
          <a:p>
            <a:pPr lvl="1"/>
            <a:r>
              <a:rPr lang="en-US" sz="2400" dirty="0" smtClean="0"/>
              <a:t>New math performance tables</a:t>
            </a:r>
          </a:p>
          <a:p>
            <a:pPr lvl="1"/>
            <a:r>
              <a:rPr lang="en-US" sz="2400" dirty="0" smtClean="0"/>
              <a:t>Form </a:t>
            </a:r>
            <a:r>
              <a:rPr lang="en-US" sz="2400" dirty="0" smtClean="0"/>
              <a:t>3 went out to all teachers</a:t>
            </a:r>
            <a:endParaRPr lang="en-US" sz="2400" dirty="0" smtClean="0"/>
          </a:p>
          <a:p>
            <a:r>
              <a:rPr lang="en-US" sz="2800" dirty="0" smtClean="0"/>
              <a:t>Question 15 will not count on math</a:t>
            </a:r>
          </a:p>
          <a:p>
            <a:r>
              <a:rPr lang="en-US" sz="2800" dirty="0" smtClean="0"/>
              <a:t>Students should answer constructed response questions – they are on the TASC</a:t>
            </a:r>
          </a:p>
        </p:txBody>
      </p:sp>
    </p:spTree>
    <p:extLst>
      <p:ext uri="{BB962C8B-B14F-4D97-AF65-F5344CB8AC3E}">
        <p14:creationId xmlns:p14="http://schemas.microsoft.com/office/powerpoint/2010/main" val="2907429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</TotalTime>
  <Words>916</Words>
  <Application>Microsoft Office PowerPoint</Application>
  <PresentationFormat>On-screen Show (4:3)</PresentationFormat>
  <Paragraphs>195</Paragraphs>
  <Slides>18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TASC Readiness Exam Training  Form 2</vt:lpstr>
      <vt:lpstr>AGENDA </vt:lpstr>
      <vt:lpstr>Introductions</vt:lpstr>
      <vt:lpstr>Writing Scorers’ Agenda</vt:lpstr>
      <vt:lpstr>Testing Conditions</vt:lpstr>
      <vt:lpstr>What’s different?</vt:lpstr>
      <vt:lpstr>What’s different?</vt:lpstr>
      <vt:lpstr>What’s different?</vt:lpstr>
      <vt:lpstr>ORT Updates</vt:lpstr>
      <vt:lpstr>What’s different?</vt:lpstr>
      <vt:lpstr>Readiness Specifics </vt:lpstr>
      <vt:lpstr>Readiness Specifics – Manual </vt:lpstr>
      <vt:lpstr>Readiness Specifics - ESSAY </vt:lpstr>
      <vt:lpstr>Readiness Specifics</vt:lpstr>
      <vt:lpstr>Calculator </vt:lpstr>
      <vt:lpstr>Grading </vt:lpstr>
      <vt:lpstr>Important TASC Testing Information</vt:lpstr>
      <vt:lpstr>Q &amp; A </vt:lpstr>
    </vt:vector>
  </TitlesOfParts>
  <Company>NYC Department of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TASC Readiness Exam</dc:title>
  <dc:creator>Weis Jessica</dc:creator>
  <cp:lastModifiedBy>Alex Thome</cp:lastModifiedBy>
  <cp:revision>55</cp:revision>
  <cp:lastPrinted>2015-10-30T13:52:26Z</cp:lastPrinted>
  <dcterms:created xsi:type="dcterms:W3CDTF">2014-03-19T13:10:29Z</dcterms:created>
  <dcterms:modified xsi:type="dcterms:W3CDTF">2016-02-25T15:13:25Z</dcterms:modified>
</cp:coreProperties>
</file>