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4"/>
  </p:notesMasterIdLst>
  <p:handoutMasterIdLst>
    <p:handoutMasterId r:id="rId25"/>
  </p:handoutMasterIdLst>
  <p:sldIdLst>
    <p:sldId id="300" r:id="rId2"/>
    <p:sldId id="301" r:id="rId3"/>
    <p:sldId id="306" r:id="rId4"/>
    <p:sldId id="307" r:id="rId5"/>
    <p:sldId id="308" r:id="rId6"/>
    <p:sldId id="304" r:id="rId7"/>
    <p:sldId id="305" r:id="rId8"/>
    <p:sldId id="309" r:id="rId9"/>
    <p:sldId id="310" r:id="rId10"/>
    <p:sldId id="311" r:id="rId11"/>
    <p:sldId id="312" r:id="rId12"/>
    <p:sldId id="285" r:id="rId13"/>
    <p:sldId id="313" r:id="rId14"/>
    <p:sldId id="314" r:id="rId15"/>
    <p:sldId id="316" r:id="rId16"/>
    <p:sldId id="291" r:id="rId17"/>
    <p:sldId id="293" r:id="rId18"/>
    <p:sldId id="317" r:id="rId19"/>
    <p:sldId id="318" r:id="rId20"/>
    <p:sldId id="319" r:id="rId21"/>
    <p:sldId id="320" r:id="rId22"/>
    <p:sldId id="298" r:id="rId23"/>
  </p:sldIdLst>
  <p:sldSz cx="9144000" cy="6858000" type="letter"/>
  <p:notesSz cx="6858000" cy="9180513"/>
  <p:defaultTextStyle>
    <a:defPPr>
      <a:defRPr lang="en-US"/>
    </a:defPPr>
    <a:lvl1pPr algn="l" rtl="0" eaLnBrk="0" fontAlgn="base" hangingPunct="0">
      <a:spcBef>
        <a:spcPct val="0"/>
      </a:spcBef>
      <a:spcAft>
        <a:spcPct val="0"/>
      </a:spcAft>
      <a:defRPr sz="4400" kern="1200">
        <a:solidFill>
          <a:schemeClr val="tx1"/>
        </a:solidFill>
        <a:latin typeface="Times" pitchFamily="18" charset="0"/>
        <a:ea typeface="ＭＳ Ｐゴシック" pitchFamily="34" charset="-128"/>
        <a:cs typeface="+mn-cs"/>
      </a:defRPr>
    </a:lvl1pPr>
    <a:lvl2pPr marL="457200" algn="l" rtl="0" eaLnBrk="0" fontAlgn="base" hangingPunct="0">
      <a:spcBef>
        <a:spcPct val="0"/>
      </a:spcBef>
      <a:spcAft>
        <a:spcPct val="0"/>
      </a:spcAft>
      <a:defRPr sz="4400" kern="1200">
        <a:solidFill>
          <a:schemeClr val="tx1"/>
        </a:solidFill>
        <a:latin typeface="Times" pitchFamily="18" charset="0"/>
        <a:ea typeface="ＭＳ Ｐゴシック" pitchFamily="34" charset="-128"/>
        <a:cs typeface="+mn-cs"/>
      </a:defRPr>
    </a:lvl2pPr>
    <a:lvl3pPr marL="914400" algn="l" rtl="0" eaLnBrk="0" fontAlgn="base" hangingPunct="0">
      <a:spcBef>
        <a:spcPct val="0"/>
      </a:spcBef>
      <a:spcAft>
        <a:spcPct val="0"/>
      </a:spcAft>
      <a:defRPr sz="4400" kern="1200">
        <a:solidFill>
          <a:schemeClr val="tx1"/>
        </a:solidFill>
        <a:latin typeface="Times" pitchFamily="18" charset="0"/>
        <a:ea typeface="ＭＳ Ｐゴシック" pitchFamily="34" charset="-128"/>
        <a:cs typeface="+mn-cs"/>
      </a:defRPr>
    </a:lvl3pPr>
    <a:lvl4pPr marL="1371600" algn="l" rtl="0" eaLnBrk="0" fontAlgn="base" hangingPunct="0">
      <a:spcBef>
        <a:spcPct val="0"/>
      </a:spcBef>
      <a:spcAft>
        <a:spcPct val="0"/>
      </a:spcAft>
      <a:defRPr sz="4400" kern="1200">
        <a:solidFill>
          <a:schemeClr val="tx1"/>
        </a:solidFill>
        <a:latin typeface="Times" pitchFamily="18" charset="0"/>
        <a:ea typeface="ＭＳ Ｐゴシック" pitchFamily="34" charset="-128"/>
        <a:cs typeface="+mn-cs"/>
      </a:defRPr>
    </a:lvl4pPr>
    <a:lvl5pPr marL="1828800" algn="l" rtl="0" eaLnBrk="0" fontAlgn="base" hangingPunct="0">
      <a:spcBef>
        <a:spcPct val="0"/>
      </a:spcBef>
      <a:spcAft>
        <a:spcPct val="0"/>
      </a:spcAft>
      <a:defRPr sz="4400" kern="1200">
        <a:solidFill>
          <a:schemeClr val="tx1"/>
        </a:solidFill>
        <a:latin typeface="Times" pitchFamily="18" charset="0"/>
        <a:ea typeface="ＭＳ Ｐゴシック" pitchFamily="34" charset="-128"/>
        <a:cs typeface="+mn-cs"/>
      </a:defRPr>
    </a:lvl5pPr>
    <a:lvl6pPr marL="2286000" algn="l" defTabSz="914400" rtl="0" eaLnBrk="1" latinLnBrk="0" hangingPunct="1">
      <a:defRPr sz="4400" kern="1200">
        <a:solidFill>
          <a:schemeClr val="tx1"/>
        </a:solidFill>
        <a:latin typeface="Times" pitchFamily="18" charset="0"/>
        <a:ea typeface="ＭＳ Ｐゴシック" pitchFamily="34" charset="-128"/>
        <a:cs typeface="+mn-cs"/>
      </a:defRPr>
    </a:lvl6pPr>
    <a:lvl7pPr marL="2743200" algn="l" defTabSz="914400" rtl="0" eaLnBrk="1" latinLnBrk="0" hangingPunct="1">
      <a:defRPr sz="4400" kern="1200">
        <a:solidFill>
          <a:schemeClr val="tx1"/>
        </a:solidFill>
        <a:latin typeface="Times" pitchFamily="18" charset="0"/>
        <a:ea typeface="ＭＳ Ｐゴシック" pitchFamily="34" charset="-128"/>
        <a:cs typeface="+mn-cs"/>
      </a:defRPr>
    </a:lvl7pPr>
    <a:lvl8pPr marL="3200400" algn="l" defTabSz="914400" rtl="0" eaLnBrk="1" latinLnBrk="0" hangingPunct="1">
      <a:defRPr sz="4400" kern="1200">
        <a:solidFill>
          <a:schemeClr val="tx1"/>
        </a:solidFill>
        <a:latin typeface="Times" pitchFamily="18" charset="0"/>
        <a:ea typeface="ＭＳ Ｐゴシック" pitchFamily="34" charset="-128"/>
        <a:cs typeface="+mn-cs"/>
      </a:defRPr>
    </a:lvl8pPr>
    <a:lvl9pPr marL="3657600" algn="l" defTabSz="914400" rtl="0" eaLnBrk="1" latinLnBrk="0" hangingPunct="1">
      <a:defRPr sz="4400" kern="1200">
        <a:solidFill>
          <a:schemeClr val="tx1"/>
        </a:solidFill>
        <a:latin typeface="Times" pitchFamily="18"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C7862C"/>
    <a:srgbClr val="006979"/>
    <a:srgbClr val="008000"/>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662" autoAdjust="0"/>
  </p:normalViewPr>
  <p:slideViewPr>
    <p:cSldViewPr>
      <p:cViewPr>
        <p:scale>
          <a:sx n="68" d="100"/>
          <a:sy n="68" d="100"/>
        </p:scale>
        <p:origin x="-1032" y="-72"/>
      </p:cViewPr>
      <p:guideLst>
        <p:guide orient="horz" pos="2160"/>
        <p:guide pos="2880"/>
      </p:guideLst>
    </p:cSldViewPr>
  </p:slideViewPr>
  <p:outlineViewPr>
    <p:cViewPr>
      <p:scale>
        <a:sx n="33" d="100"/>
        <a:sy n="33" d="100"/>
      </p:scale>
      <p:origin x="0" y="31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818" y="-72"/>
      </p:cViewPr>
      <p:guideLst>
        <p:guide orient="horz" pos="2891"/>
        <p:guide pos="2160"/>
      </p:guideLst>
    </p:cSldViewPr>
  </p:notesViewPr>
  <p:gridSpacing cx="75895" cy="7589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6291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8" charset="0"/>
                <a:ea typeface="+mn-ea"/>
              </a:defRPr>
            </a:lvl1pPr>
          </a:lstStyle>
          <a:p>
            <a:pPr>
              <a:defRPr/>
            </a:pPr>
            <a:endParaRPr lang="en-US"/>
          </a:p>
        </p:txBody>
      </p:sp>
      <p:sp>
        <p:nvSpPr>
          <p:cNvPr id="327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8" charset="0"/>
                <a:ea typeface="+mn-ea"/>
              </a:defRPr>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27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8" charset="0"/>
                <a:ea typeface="+mn-ea"/>
              </a:defRPr>
            </a:lvl1pPr>
          </a:lstStyle>
          <a:p>
            <a:pPr>
              <a:defRPr/>
            </a:pPr>
            <a:endParaRPr lang="en-US"/>
          </a:p>
        </p:txBody>
      </p:sp>
      <p:sp>
        <p:nvSpPr>
          <p:cNvPr id="327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pitchFamily="-1" charset="0"/>
                <a:ea typeface="ＭＳ Ｐゴシック" pitchFamily="-1" charset="-128"/>
              </a:defRPr>
            </a:lvl1pPr>
          </a:lstStyle>
          <a:p>
            <a:pPr>
              <a:defRPr/>
            </a:pPr>
            <a:fld id="{E7B1E4DE-21A6-49BC-9A82-BE5DA6BA945A}" type="slidenum">
              <a:rPr lang="en-US"/>
              <a:pPr>
                <a:defRPr/>
              </a:pPr>
              <a:t>‹#›</a:t>
            </a:fld>
            <a:endParaRPr lang="en-US"/>
          </a:p>
        </p:txBody>
      </p:sp>
    </p:spTree>
    <p:extLst>
      <p:ext uri="{BB962C8B-B14F-4D97-AF65-F5344CB8AC3E}">
        <p14:creationId xmlns:p14="http://schemas.microsoft.com/office/powerpoint/2010/main" val="34438303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ＭＳ Ｐゴシック" pitchFamily="-1" charset="-128"/>
        <a:cs typeface="ＭＳ Ｐゴシック" pitchFamily="-1" charset="-128"/>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1E42F4E1-CD45-451B-ACA1-A517FA9205EE}" type="slidenum">
              <a:rPr lang="en-US" sz="1200" smtClean="0"/>
              <a:pPr/>
              <a:t>12</a:t>
            </a:fld>
            <a:endParaRPr lang="en-US" sz="1200" smtClean="0"/>
          </a:p>
        </p:txBody>
      </p:sp>
      <p:sp>
        <p:nvSpPr>
          <p:cNvPr id="26627" name="Rectangle 4098"/>
          <p:cNvSpPr>
            <a:spLocks noGrp="1" noRot="1" noChangeAspect="1" noChangeArrowheads="1" noTextEdit="1"/>
          </p:cNvSpPr>
          <p:nvPr>
            <p:ph type="sldImg"/>
          </p:nvPr>
        </p:nvSpPr>
        <p:spPr>
          <a:ln/>
        </p:spPr>
      </p:sp>
      <p:sp>
        <p:nvSpPr>
          <p:cNvPr id="26628" name="Rectangle 4099"/>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s-ES" smtClean="0">
                <a:ea typeface="ＭＳ Ｐゴシック" pitchFamily="34" charset="-128"/>
              </a:rPr>
              <a:t>**La presente no es una lista completa de los requisitos de participación en los programas federales de ayuda estudiantil. Para mayor información, visite </a:t>
            </a:r>
            <a:r>
              <a:rPr lang="en-US" b="1" smtClean="0">
                <a:ea typeface="ＭＳ Ｐゴシック" pitchFamily="34" charset="-128"/>
              </a:rPr>
              <a:t>www.ifap.ed.gov</a:t>
            </a:r>
            <a:r>
              <a:rPr lang="en-US" smtClean="0">
                <a:ea typeface="ＭＳ Ｐゴシック" pitchFamily="34" charset="-128"/>
              </a:rPr>
              <a:t> </a:t>
            </a:r>
            <a:r>
              <a:rPr lang="es-ES" smtClean="0">
                <a:ea typeface="ＭＳ Ｐゴシック" pitchFamily="34" charset="-128"/>
              </a:rPr>
              <a:t>y consulte el capítulo «Student Eligibility» del </a:t>
            </a:r>
            <a:r>
              <a:rPr lang="en-US" smtClean="0">
                <a:ea typeface="ＭＳ Ｐゴシック" pitchFamily="34" charset="-128"/>
              </a:rPr>
              <a:t>Manual de programas federales de ayuda económica para estudiantes</a:t>
            </a:r>
            <a:r>
              <a:rPr lang="es-ES" smtClean="0">
                <a:ea typeface="ＭＳ Ｐゴシック" pitchFamily="34" charset="-128"/>
              </a:rPr>
              <a:t>. </a:t>
            </a:r>
            <a:r>
              <a:rPr lang="es-ES_tradnl" smtClean="0">
                <a:ea typeface="ＭＳ Ｐゴシック" pitchFamily="34" charset="-128"/>
              </a:rPr>
              <a:t>(Los estudiantes deben visitar: </a:t>
            </a:r>
            <a:r>
              <a:rPr lang="es-ES_tradnl" b="1" smtClean="0">
                <a:ea typeface="ＭＳ Ｐゴシック" pitchFamily="34" charset="-128"/>
              </a:rPr>
              <a:t>www.studentaid.ed.gov/publicaciones</a:t>
            </a:r>
            <a:r>
              <a:rPr lang="es-ES_tradnl" smtClean="0">
                <a:ea typeface="ＭＳ Ｐゴシック" pitchFamily="34" charset="-128"/>
              </a:rPr>
              <a:t>.)**</a:t>
            </a:r>
          </a:p>
          <a:p>
            <a:pPr eaLnBrk="1" hangingPunct="1"/>
            <a:endParaRPr lang="es-ES_tradnl" smtClean="0">
              <a:ea typeface="ＭＳ Ｐゴシック" pitchFamily="34" charset="-128"/>
            </a:endParaRPr>
          </a:p>
          <a:p>
            <a:pPr eaLnBrk="1" hangingPunct="1"/>
            <a:r>
              <a:rPr lang="es-ES_tradnl" smtClean="0">
                <a:ea typeface="ＭＳ Ｐゴシック" pitchFamily="34" charset="-128"/>
              </a:rPr>
              <a:t>Requisitos básicos de participación:</a:t>
            </a:r>
          </a:p>
          <a:p>
            <a:pPr eaLnBrk="1" hangingPunct="1">
              <a:buFontTx/>
              <a:buChar char="•"/>
            </a:pPr>
            <a:r>
              <a:rPr lang="es-ES_tradnl" smtClean="0">
                <a:ea typeface="ＭＳ Ｐゴシック" pitchFamily="34" charset="-128"/>
              </a:rPr>
              <a:t>Ser ciudadano de EE.UU. o residente permanente (además de la de residente permanente, existen algunas otras categorías de «extranjero con derecho a participar», aunque son poco frecuentes).</a:t>
            </a:r>
          </a:p>
          <a:p>
            <a:pPr eaLnBrk="1" hangingPunct="1">
              <a:buFontTx/>
              <a:buChar char="•"/>
            </a:pPr>
            <a:r>
              <a:rPr lang="es-ES_tradnl" smtClean="0">
                <a:ea typeface="ＭＳ Ｐゴシック" pitchFamily="34" charset="-128"/>
              </a:rPr>
              <a:t>Tener diploma de secundaria </a:t>
            </a:r>
            <a:r>
              <a:rPr lang="es-ES_tradnl" i="1" smtClean="0">
                <a:ea typeface="ＭＳ Ｐゴシック" pitchFamily="34" charset="-128"/>
              </a:rPr>
              <a:t>(high school)</a:t>
            </a:r>
            <a:r>
              <a:rPr lang="es-ES_tradnl" smtClean="0">
                <a:ea typeface="ＭＳ Ｐゴシック" pitchFamily="34" charset="-128"/>
              </a:rPr>
              <a:t> o certificado de equivalencia de secundaria (GED), o haber terminado un programa de enseñanza en el hogar reconocido por el estado.</a:t>
            </a:r>
          </a:p>
          <a:p>
            <a:pPr eaLnBrk="1" hangingPunct="1">
              <a:buFontTx/>
              <a:buChar char="•"/>
            </a:pPr>
            <a:r>
              <a:rPr lang="es-ES_tradnl" smtClean="0">
                <a:ea typeface="ＭＳ Ｐゴシック" pitchFamily="34" charset="-128"/>
              </a:rPr>
              <a:t>Estar matriculado como estudiante regular en un programa conducente a un título o certificado y autorizado para efectos del otorgamiento de ayuda económica federal; asimismo, el estudiante debe cursar estudios en una institución de educación superior que participa en los programas federales de ayuda estudiantil.</a:t>
            </a:r>
          </a:p>
          <a:p>
            <a:pPr eaLnBrk="1" hangingPunct="1">
              <a:buFontTx/>
              <a:buChar char="•"/>
            </a:pPr>
            <a:r>
              <a:rPr lang="es-ES_tradnl" smtClean="0">
                <a:ea typeface="ＭＳ Ｐゴシック" pitchFamily="34" charset="-128"/>
              </a:rPr>
              <a:t>Tener un número de Seguro Social, salvo en el caso de estudiantes que residen en la República de las Islas Marshall, los Estados Federados de Micronesia o la República de Palaos.</a:t>
            </a:r>
          </a:p>
          <a:p>
            <a:pPr eaLnBrk="1" hangingPunct="1">
              <a:buFontTx/>
              <a:buChar char="•"/>
            </a:pPr>
            <a:r>
              <a:rPr lang="es-ES_tradnl" smtClean="0">
                <a:ea typeface="ＭＳ Ｐゴシック" pitchFamily="34" charset="-128"/>
              </a:rPr>
              <a:t>Inscribirse en los registros militares del Sistema de Servicio Selectivo (en caso de ser varón), dentro de los 30 días anteriores o posteriores al cumplimiento de los 18 años de edad (es decir, un plazo total de 60 días).</a:t>
            </a:r>
            <a:r>
              <a:rPr lang="es-ES" smtClean="0">
                <a:ea typeface="ＭＳ Ｐゴシック" pitchFamily="34" charset="-128"/>
              </a:rPr>
              <a:t> </a:t>
            </a:r>
          </a:p>
          <a:p>
            <a:pPr lvl="1" eaLnBrk="1" hangingPunct="1">
              <a:buFontTx/>
              <a:buChar char="•"/>
            </a:pPr>
            <a:r>
              <a:rPr lang="es-ES" smtClean="0">
                <a:ea typeface="ＭＳ Ｐゴシック" pitchFamily="34" charset="-128"/>
              </a:rPr>
              <a:t>Si usted se encuentra ayudando a un estudiante que no haya cumplido el plazo de 60 días, debe decirle que se inscriba inmediatamente, en </a:t>
            </a:r>
            <a:r>
              <a:rPr lang="es-ES" b="1" smtClean="0">
                <a:ea typeface="ＭＳ Ｐゴシック" pitchFamily="34" charset="-128"/>
              </a:rPr>
              <a:t>www.sss.gov</a:t>
            </a:r>
            <a:r>
              <a:rPr lang="es-ES" smtClean="0">
                <a:ea typeface="ＭＳ Ｐゴシック" pitchFamily="34" charset="-128"/>
              </a:rPr>
              <a:t>. </a:t>
            </a:r>
            <a:r>
              <a:rPr lang="es-ES_tradnl" smtClean="0">
                <a:ea typeface="ＭＳ Ｐゴシック" pitchFamily="34" charset="-128"/>
              </a:rPr>
              <a:t>Las inscripciones fuera del plazo se aceptan hasta los 26 años de edad.</a:t>
            </a:r>
          </a:p>
          <a:p>
            <a:pPr lvl="1" eaLnBrk="1" hangingPunct="1">
              <a:buFontTx/>
              <a:buChar char="•"/>
            </a:pPr>
            <a:r>
              <a:rPr lang="es-ES_tradnl" smtClean="0">
                <a:ea typeface="ＭＳ Ｐゴシック" pitchFamily="34" charset="-128"/>
              </a:rPr>
              <a:t>En el caso de ayudar a un estudiante con 26 años de edad o más que no se haya inscrito, debe remitirlo a la oficina de asistencia económica de la institución educativa en la que tiene previsto estudiar. Antes de poder recibir ayuda estudiantil de los programas federales, el estudiante tendrá que aportar pruebas de que no omitió inscribirse consciente y voluntariamente. El administrador de ayuda económica indicará al estudiante cuál documentación probatoria debe presentar.</a:t>
            </a:r>
          </a:p>
          <a:p>
            <a:pPr eaLnBrk="1" hangingPunct="1">
              <a:buFontTx/>
              <a:buChar char="•"/>
            </a:pPr>
            <a:r>
              <a:rPr lang="es-ES_tradnl" smtClean="0">
                <a:ea typeface="ＭＳ Ｐゴシック" pitchFamily="34" charset="-128"/>
              </a:rPr>
              <a:t>En términos generales, el estudiante que cumple con el requisito de progreso académico satisfactorio es el que se encuentra avanzando hacia la obtención de su título o certificado a un paso aceptable según las normas internas de la institución educativa. Cada institución establece sus propias normas relativas al progreso académico satisfactorio.</a:t>
            </a:r>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786DDA63-0FC0-422B-8779-F2C814029709}" type="slidenum">
              <a:rPr lang="en-US" sz="1200" smtClean="0"/>
              <a:pPr/>
              <a:t>13</a:t>
            </a:fld>
            <a:endParaRPr lang="en-US" sz="120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s-ES_tradnl" smtClean="0">
                <a:ea typeface="ＭＳ Ｐゴシック" pitchFamily="34" charset="-128"/>
              </a:rPr>
              <a:t>La </a:t>
            </a:r>
            <a:r>
              <a:rPr lang="es-ES_tradnl" i="1" smtClean="0">
                <a:ea typeface="ＭＳ Ｐゴシック" pitchFamily="34" charset="-128"/>
              </a:rPr>
              <a:t>Planilla de preparación para FAFSA en la Web</a:t>
            </a:r>
            <a:r>
              <a:rPr lang="es-ES_tradnl" smtClean="0">
                <a:ea typeface="ＭＳ Ｐゴシック" pitchFamily="34" charset="-128"/>
              </a:rPr>
              <a:t> va dirigida al alumno que prefiera llenar algo por escrito de antemano y luego pasar las respuestas al formulario electrónico de </a:t>
            </a:r>
            <a:r>
              <a:rPr lang="es-ES_tradnl" i="1" smtClean="0">
                <a:ea typeface="ＭＳ Ｐゴシック" pitchFamily="34" charset="-128"/>
              </a:rPr>
              <a:t>FAFSA on the Web</a:t>
            </a:r>
            <a:r>
              <a:rPr lang="es-ES_tradnl" smtClean="0">
                <a:ea typeface="ＭＳ Ｐゴシック" pitchFamily="34" charset="-128"/>
              </a:rPr>
              <a:t>. </a:t>
            </a:r>
            <a:r>
              <a:rPr lang="es-ES" smtClean="0">
                <a:ea typeface="ＭＳ Ｐゴシック" pitchFamily="34" charset="-128"/>
              </a:rPr>
              <a:t>Sin embargo, se redujo la extensión de la planilla de preparación a partir de 2010-11, ya que la versión web de la FAFSA fue simplificada considerablemente. Así que tenga en cuenta que la planilla de preparación no incluye todas las preguntas de la versión electrónica de la solicitud en </a:t>
            </a:r>
            <a:r>
              <a:rPr lang="es-ES" i="1" smtClean="0">
                <a:ea typeface="ＭＳ Ｐゴシック" pitchFamily="34" charset="-128"/>
              </a:rPr>
              <a:t>FAFSA on the Web</a:t>
            </a:r>
            <a:r>
              <a:rPr lang="es-ES" smtClean="0">
                <a:ea typeface="ＭＳ Ｐゴシック" pitchFamily="34" charset="-128"/>
              </a:rPr>
              <a:t>.</a:t>
            </a:r>
            <a:endParaRPr lang="es-ES_tradnl" smtClean="0">
              <a:ea typeface="ＭＳ Ｐゴシック" pitchFamily="34" charset="-128"/>
            </a:endParaRPr>
          </a:p>
          <a:p>
            <a:pPr eaLnBrk="1" hangingPunct="1">
              <a:buFontTx/>
              <a:buChar char="•"/>
            </a:pPr>
            <a:r>
              <a:rPr lang="es-ES_tradnl" smtClean="0">
                <a:ea typeface="ＭＳ Ｐゴシック" pitchFamily="34" charset="-128"/>
              </a:rPr>
              <a:t>[Nota al orientador: Usted puede descargar, fotocopiar y distribuir la planilla de preparación a los estudiantes, o, para ahorrarse tiempo y papel, puede enviársela por correo electrónico en formato PDF. Se permiten solicitar cantidades mayores de la planilla de preparación, en el sitio </a:t>
            </a:r>
            <a:r>
              <a:rPr lang="es-ES_tradnl" b="1" smtClean="0">
                <a:ea typeface="ＭＳ Ｐゴシック" pitchFamily="34" charset="-128"/>
              </a:rPr>
              <a:t>www.FSAPubs.gov</a:t>
            </a:r>
            <a:r>
              <a:rPr lang="es-ES_tradnl" smtClean="0">
                <a:ea typeface="ＭＳ Ｐゴシック" pitchFamily="34" charset="-128"/>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2442A4A8-4F6E-46BE-9445-798A763CB817}" type="slidenum">
              <a:rPr lang="en-US" sz="1200" smtClean="0"/>
              <a:pPr/>
              <a:t>14</a:t>
            </a:fld>
            <a:endParaRPr lang="en-US" sz="1200"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s-ES_tradnl" smtClean="0">
                <a:ea typeface="ＭＳ Ｐゴシック" pitchFamily="34" charset="-128"/>
              </a:rPr>
              <a:t>La </a:t>
            </a:r>
            <a:r>
              <a:rPr lang="es-ES_tradnl" i="1" smtClean="0">
                <a:ea typeface="ＭＳ Ｐゴシック" pitchFamily="34" charset="-128"/>
              </a:rPr>
              <a:t>Planilla de preparación para FAFSA en la Web</a:t>
            </a:r>
            <a:r>
              <a:rPr lang="es-ES_tradnl" smtClean="0">
                <a:ea typeface="ＭＳ Ｐゴシック" pitchFamily="34" charset="-128"/>
              </a:rPr>
              <a:t> va dirigida al alumno que prefiera llenar algo por escrito de antemano y luego pasar las respuestas al formulario electrónico de </a:t>
            </a:r>
            <a:r>
              <a:rPr lang="es-ES_tradnl" i="1" smtClean="0">
                <a:ea typeface="ＭＳ Ｐゴシック" pitchFamily="34" charset="-128"/>
              </a:rPr>
              <a:t>FAFSA on the Web</a:t>
            </a:r>
            <a:r>
              <a:rPr lang="es-ES_tradnl" smtClean="0">
                <a:ea typeface="ＭＳ Ｐゴシック" pitchFamily="34" charset="-128"/>
              </a:rPr>
              <a:t>. </a:t>
            </a:r>
            <a:r>
              <a:rPr lang="es-ES" smtClean="0">
                <a:ea typeface="ＭＳ Ｐゴシック" pitchFamily="34" charset="-128"/>
              </a:rPr>
              <a:t>Sin embargo, se redujo la extensión de la planilla de preparación a partir de 2010-11, ya que la versión web de la FAFSA fue simplificada considerablemente. Así que tenga en cuenta que la planilla de preparación no incluye todas las preguntas de la versión electrónica de la solicitud en </a:t>
            </a:r>
            <a:r>
              <a:rPr lang="es-ES" i="1" smtClean="0">
                <a:ea typeface="ＭＳ Ｐゴシック" pitchFamily="34" charset="-128"/>
              </a:rPr>
              <a:t>FAFSA on the Web</a:t>
            </a:r>
            <a:r>
              <a:rPr lang="es-ES" smtClean="0">
                <a:ea typeface="ＭＳ Ｐゴシック" pitchFamily="34" charset="-128"/>
              </a:rPr>
              <a:t>.</a:t>
            </a:r>
            <a:endParaRPr lang="es-ES_tradnl" smtClean="0">
              <a:ea typeface="ＭＳ Ｐゴシック" pitchFamily="34" charset="-128"/>
            </a:endParaRPr>
          </a:p>
          <a:p>
            <a:pPr eaLnBrk="1" hangingPunct="1">
              <a:buFontTx/>
              <a:buChar char="•"/>
            </a:pPr>
            <a:r>
              <a:rPr lang="es-ES_tradnl" smtClean="0">
                <a:ea typeface="ＭＳ Ｐゴシック" pitchFamily="34" charset="-128"/>
              </a:rPr>
              <a:t>[Nota al orientador: Usted puede descargar, fotocopiar y distribuir la planilla de preparación a los estudiantes, o, para ahorrarse tiempo y papel, puede enviársela por correo electrónico en formato PDF. Se permiten solicitar cantidades mayores de la planilla de preparación, en el sitio </a:t>
            </a:r>
            <a:r>
              <a:rPr lang="es-ES_tradnl" b="1" smtClean="0">
                <a:ea typeface="ＭＳ Ｐゴシック" pitchFamily="34" charset="-128"/>
              </a:rPr>
              <a:t>www.FSAPubs.gov</a:t>
            </a:r>
            <a:r>
              <a:rPr lang="es-ES_tradnl" smtClean="0">
                <a:ea typeface="ＭＳ Ｐゴシック" pitchFamily="34" charset="-128"/>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8FBF958B-01E2-4960-890D-A4F089366873}" type="slidenum">
              <a:rPr lang="en-US" sz="1200" smtClean="0"/>
              <a:pPr/>
              <a:t>16</a:t>
            </a:fld>
            <a:endParaRPr lang="en-US" sz="120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s-ES_tradnl" smtClean="0">
                <a:ea typeface="ＭＳ Ｐゴシック" pitchFamily="34" charset="-128"/>
              </a:rPr>
              <a:t>Los estudiantes y los padres pueden obtener un PIN en cualquier momento. No es necesario esperar hasta que todo esté listo para llenar la FAFSA.</a:t>
            </a:r>
          </a:p>
          <a:p>
            <a:pPr eaLnBrk="1" hangingPunct="1">
              <a:buFontTx/>
              <a:buChar char="•"/>
            </a:pPr>
            <a:r>
              <a:rPr lang="es-ES_tradnl" smtClean="0">
                <a:ea typeface="ＭＳ Ｐゴシック" pitchFamily="34" charset="-128"/>
              </a:rPr>
              <a:t>Conviene que los padres consigan un PIN, ya que, al igual que el alumno, podrán firmar la FAFSA electrónicamente y así agilizar la tramitación de la solicitud considerablemente.</a:t>
            </a:r>
          </a:p>
          <a:p>
            <a:pPr eaLnBrk="1" hangingPunct="1">
              <a:buFontTx/>
              <a:buChar char="•"/>
            </a:pPr>
            <a:r>
              <a:rPr lang="es-ES_tradnl" smtClean="0">
                <a:ea typeface="ＭＳ Ｐゴシック" pitchFamily="34" charset="-128"/>
              </a:rPr>
              <a:t>Es importante recalcar que el estudiante y los padres necesitan obtener su propio PIN; o sea, cada persona debe tener su propio PIN.</a:t>
            </a:r>
          </a:p>
          <a:p>
            <a:pPr eaLnBrk="1" hangingPunct="1">
              <a:buFontTx/>
              <a:buChar char="•"/>
            </a:pPr>
            <a:r>
              <a:rPr lang="es-ES_tradnl" smtClean="0">
                <a:ea typeface="ＭＳ Ｐゴシック" pitchFamily="34" charset="-128"/>
              </a:rPr>
              <a:t>Para saber si la información de los padres se debe proporcionar en la FAFSA, el alumno puede consultar la hoja informativa «¿Soy alumno dependiente o independiente?», que se encuentra en </a:t>
            </a:r>
            <a:r>
              <a:rPr lang="es-ES_tradnl" b="1" smtClean="0">
                <a:ea typeface="ＭＳ Ｐゴシック" pitchFamily="34" charset="-128"/>
              </a:rPr>
              <a:t>www.studentaid.ed.gov/publicaciones</a:t>
            </a:r>
            <a:r>
              <a:rPr lang="es-ES_tradnl" smtClean="0">
                <a:ea typeface="ＭＳ Ｐゴシック" pitchFamily="34" charset="-128"/>
              </a:rPr>
              <a:t>.</a:t>
            </a:r>
          </a:p>
          <a:p>
            <a:pPr eaLnBrk="1" hangingPunct="1">
              <a:buFontTx/>
              <a:buChar char="•"/>
            </a:pPr>
            <a:r>
              <a:rPr lang="es-ES_tradnl" smtClean="0">
                <a:ea typeface="ＭＳ Ｐゴシック" pitchFamily="34" charset="-128"/>
              </a:rPr>
              <a:t>Si el estudiante desea que el sistema genere el PIN, puede escoger entre verlo inmediatamente en pantalla y recibirlo por correo postal o por correo electrónico (vía un enlace seguro). Algunos proveedores de servicio de correo electrónico no permiten la entrada de mensajes que no parecen ser solicitados. Por eso, el estudiante debería incluir en su libreta de direcciones la dirección </a:t>
            </a:r>
            <a:r>
              <a:rPr lang="es-ES_tradnl" b="1" smtClean="0">
                <a:ea typeface="ＭＳ Ｐゴシック" pitchFamily="34" charset="-128"/>
              </a:rPr>
              <a:t>FederalStudentAidPIN@cpsemail.ed.gov</a:t>
            </a:r>
            <a:r>
              <a:rPr lang="es-ES_tradnl" smtClean="0">
                <a:ea typeface="ＭＳ Ｐゴシック" pitchFamily="34" charset="-128"/>
              </a:rPr>
              <a:t>, para que cualquier aviso del Departamento le llegue sin problemas.</a:t>
            </a:r>
          </a:p>
          <a:p>
            <a:pPr eaLnBrk="1" hangingPunct="1">
              <a:buFontTx/>
              <a:buChar char="•"/>
            </a:pPr>
            <a:r>
              <a:rPr lang="es-ES_tradnl" smtClean="0">
                <a:ea typeface="ＭＳ Ｐゴシック" pitchFamily="34" charset="-128"/>
              </a:rPr>
              <a:t>Es importante que el estudiante y sus padres no revelen sus PIN a nadie. El PIN sirve de su firma y les permite tener acceso a información confidencial. Para protegerse del robo de identidad y de otros tipos de fraude, no deben divulgar sus PIN a nadie.</a:t>
            </a:r>
            <a:endParaRPr lang="en-US"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164C9DC9-5604-4759-9E96-31AAA6FDCDF5}" type="slidenum">
              <a:rPr lang="en-US" sz="1200" smtClean="0"/>
              <a:pPr/>
              <a:t>17</a:t>
            </a:fld>
            <a:endParaRPr lang="en-US" sz="120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s-ES" smtClean="0">
                <a:ea typeface="ＭＳ Ｐゴシック" pitchFamily="34" charset="-128"/>
              </a:rPr>
              <a:t>La FAFSA se ofrece por Internet (en español y en inglés) a partir del 1.ro de enero de cada año. En el caso de que el alumno tenga previsto comenzar los estudios superiores durante el otoño siguiente a su graduación de secundaria </a:t>
            </a:r>
            <a:r>
              <a:rPr lang="es-ES" i="1" smtClean="0">
                <a:ea typeface="ＭＳ Ｐゴシック" pitchFamily="34" charset="-128"/>
              </a:rPr>
              <a:t>(high school)</a:t>
            </a:r>
            <a:r>
              <a:rPr lang="es-ES" smtClean="0">
                <a:ea typeface="ＭＳ Ｐゴシック" pitchFamily="34" charset="-128"/>
              </a:rPr>
              <a:t>, lo ideal sería que llenara la FAFSA en enero de ese último año.</a:t>
            </a:r>
            <a:endParaRPr lang="es-ES_tradnl" smtClean="0">
              <a:ea typeface="ＭＳ Ｐゴシック" pitchFamily="34" charset="-128"/>
            </a:endParaRPr>
          </a:p>
          <a:p>
            <a:pPr eaLnBrk="1" hangingPunct="1">
              <a:buFontTx/>
              <a:buChar char="•"/>
            </a:pPr>
            <a:r>
              <a:rPr lang="es-ES_tradnl" smtClean="0">
                <a:ea typeface="ＭＳ Ｐゴシック" pitchFamily="34" charset="-128"/>
              </a:rPr>
              <a:t>Hay muchas agencias estatales e instituciones educativas que se valen de la información proporcionada en la FAFSA para determinar si el solicitante reúne los requisitos de participación en los programas asistenciales que ellos mismos administran. Los correspondientes plazos de solicitud pueden terminar en los primeros meses del año, por lo que el alumno debería averiguarlos (en el caso de los estatales) consultando el sitio web de la FAFSA, o si se trata de los institucionales, comunicándose con la oficina de asistencia económica de la universidad o instituto.</a:t>
            </a:r>
          </a:p>
          <a:p>
            <a:pPr eaLnBrk="1" hangingPunct="1">
              <a:buFontTx/>
              <a:buChar char="•"/>
            </a:pPr>
            <a:r>
              <a:rPr lang="es-ES_tradnl" smtClean="0">
                <a:ea typeface="ＭＳ Ｐゴシック" pitchFamily="34" charset="-128"/>
              </a:rPr>
              <a:t>En caso de que el estudiante o sus padres todavía no hayan presentado su declaración de impuestos, es aceptable calcular los correspondientes montos aproximados y utilizarlos al llenar la FAFSA, siempre que se corrijan una vez que se hayan presentado las pertinentes declaraciones (ver la diapositiva 15).</a:t>
            </a:r>
            <a:endParaRPr lang="es-ES" smtClean="0">
              <a:ea typeface="ＭＳ Ｐゴシック" pitchFamily="34" charset="-128"/>
            </a:endParaRPr>
          </a:p>
          <a:p>
            <a:pPr eaLnBrk="1" hangingPunct="1">
              <a:buFontTx/>
              <a:buChar char="•"/>
            </a:pPr>
            <a:r>
              <a:rPr lang="es-ES" smtClean="0">
                <a:ea typeface="ＭＳ Ｐゴシック" pitchFamily="34" charset="-128"/>
              </a:rPr>
              <a:t>El sitio </a:t>
            </a:r>
            <a:r>
              <a:rPr lang="es-ES" b="1" smtClean="0">
                <a:ea typeface="ＭＳ Ｐゴシック" pitchFamily="34" charset="-128"/>
              </a:rPr>
              <a:t>www.fafsa.gov</a:t>
            </a:r>
            <a:r>
              <a:rPr lang="es-ES" smtClean="0">
                <a:ea typeface="ＭＳ Ｐゴシック" pitchFamily="34" charset="-128"/>
              </a:rPr>
              <a:t> contiene pantallas de ayuda que el alumno puede aprovechar mientras va llenando la solicitud. </a:t>
            </a:r>
            <a:r>
              <a:rPr lang="es-ES_tradnl" smtClean="0">
                <a:ea typeface="ＭＳ Ｐゴシック" pitchFamily="34" charset="-128"/>
              </a:rPr>
              <a:t>El botón de «ayuda en vivo», por su parte, le permite comunicarse por Internet con el personal de asistencia técnica durante las horas de operación. Al llamar al Centro de Información (</a:t>
            </a:r>
            <a:r>
              <a:rPr lang="es-ES_tradnl" b="1" smtClean="0">
                <a:ea typeface="ＭＳ Ｐゴシック" pitchFamily="34" charset="-128"/>
              </a:rPr>
              <a:t>1-800-433-3243</a:t>
            </a:r>
            <a:r>
              <a:rPr lang="es-ES_tradnl" smtClean="0">
                <a:ea typeface="ＭＳ Ｐゴシック" pitchFamily="34" charset="-128"/>
              </a:rPr>
              <a:t>), el solicitante puede encontrar ayuda para llenar la FAFSA. El Centro de Información tiene operadores que hablan español.</a:t>
            </a:r>
          </a:p>
          <a:p>
            <a:pPr eaLnBrk="1" hangingPunct="1">
              <a:buFontTx/>
              <a:buChar char="•"/>
            </a:pPr>
            <a:r>
              <a:rPr lang="es-ES_tradnl" smtClean="0">
                <a:ea typeface="ＭＳ Ｐゴシック" pitchFamily="34" charset="-128"/>
              </a:rPr>
              <a:t>Es importante que todo alumno entienda que el proceso de presentación de la FAFSA no termina hasta que la haya transmitido y que haya aparecido en la pantalla una página de confirmación.</a:t>
            </a:r>
          </a:p>
          <a:p>
            <a:pPr eaLnBrk="1" hangingPunct="1">
              <a:buFontTx/>
              <a:buChar char="•"/>
            </a:pPr>
            <a:r>
              <a:rPr lang="es-ES_tradnl" smtClean="0">
                <a:ea typeface="ＭＳ Ｐゴシック" pitchFamily="34" charset="-128"/>
              </a:rPr>
              <a:t>La versión impresa de la FAFSA puede tardar hasta dos semanas y media más en tramitarse que la versión web de la solicitud.</a:t>
            </a:r>
            <a:endParaRPr lang="en-US"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descr="10x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Rectangle 6"/>
          <p:cNvSpPr>
            <a:spLocks noGrp="1" noChangeArrowheads="1"/>
          </p:cNvSpPr>
          <p:nvPr>
            <p:ph type="ctrTitle"/>
          </p:nvPr>
        </p:nvSpPr>
        <p:spPr>
          <a:xfrm>
            <a:off x="304800" y="2286000"/>
            <a:ext cx="8534400" cy="1143000"/>
          </a:xfrm>
        </p:spPr>
        <p:txBody>
          <a:bodyPr/>
          <a:lstStyle>
            <a:lvl1pPr algn="ctr">
              <a:defRPr sz="5400"/>
            </a:lvl1pPr>
          </a:lstStyle>
          <a:p>
            <a:r>
              <a:rPr lang="en-US"/>
              <a:t>Click to edit Master title style</a:t>
            </a:r>
          </a:p>
        </p:txBody>
      </p:sp>
      <p:sp>
        <p:nvSpPr>
          <p:cNvPr id="33799" name="Rectangle 7"/>
          <p:cNvSpPr>
            <a:spLocks noGrp="1" noChangeArrowheads="1"/>
          </p:cNvSpPr>
          <p:nvPr>
            <p:ph type="subTitle" idx="1"/>
          </p:nvPr>
        </p:nvSpPr>
        <p:spPr>
          <a:xfrm>
            <a:off x="914400" y="4267200"/>
            <a:ext cx="7467600" cy="1752600"/>
          </a:xfrm>
        </p:spPr>
        <p:txBody>
          <a:bodyPr/>
          <a:lstStyle>
            <a:lvl1pPr marL="0" indent="0" algn="ctr">
              <a:buFontTx/>
              <a:buNone/>
              <a:defRPr/>
            </a:lvl1pPr>
          </a:lstStyle>
          <a:p>
            <a:r>
              <a:rPr lang="en-US"/>
              <a:t>Click to edit Master subtitle style</a:t>
            </a:r>
          </a:p>
        </p:txBody>
      </p:sp>
    </p:spTree>
    <p:extLst>
      <p:ext uri="{BB962C8B-B14F-4D97-AF65-F5344CB8AC3E}">
        <p14:creationId xmlns:p14="http://schemas.microsoft.com/office/powerpoint/2010/main" val="314919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FEB35ED4-95D6-4C2F-BBF4-1CB4FF36B19F}" type="slidenum">
              <a:rPr lang="en-US"/>
              <a:pPr>
                <a:defRPr/>
              </a:pPr>
              <a:t>‹#›</a:t>
            </a:fld>
            <a:endParaRPr lang="en-US"/>
          </a:p>
        </p:txBody>
      </p:sp>
    </p:spTree>
    <p:extLst>
      <p:ext uri="{BB962C8B-B14F-4D97-AF65-F5344CB8AC3E}">
        <p14:creationId xmlns:p14="http://schemas.microsoft.com/office/powerpoint/2010/main" val="1736785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76200"/>
            <a:ext cx="21336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200"/>
            <a:ext cx="62484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0272A3C-2F2B-4070-AE80-AE4A8698DA05}" type="slidenum">
              <a:rPr lang="en-US"/>
              <a:pPr>
                <a:defRPr/>
              </a:pPr>
              <a:t>‹#›</a:t>
            </a:fld>
            <a:endParaRPr lang="en-US"/>
          </a:p>
        </p:txBody>
      </p:sp>
    </p:spTree>
    <p:extLst>
      <p:ext uri="{BB962C8B-B14F-4D97-AF65-F5344CB8AC3E}">
        <p14:creationId xmlns:p14="http://schemas.microsoft.com/office/powerpoint/2010/main" val="2222840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23E32E7B-1BB6-45DB-8466-F90E8DCD9447}" type="slidenum">
              <a:rPr lang="en-US"/>
              <a:pPr>
                <a:defRPr/>
              </a:pPr>
              <a:t>‹#›</a:t>
            </a:fld>
            <a:endParaRPr lang="en-US"/>
          </a:p>
        </p:txBody>
      </p:sp>
    </p:spTree>
    <p:extLst>
      <p:ext uri="{BB962C8B-B14F-4D97-AF65-F5344CB8AC3E}">
        <p14:creationId xmlns:p14="http://schemas.microsoft.com/office/powerpoint/2010/main" val="1138112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D4C908A4-630F-4C85-BE78-98AC73DD69C4}" type="slidenum">
              <a:rPr lang="en-US"/>
              <a:pPr>
                <a:defRPr/>
              </a:pPr>
              <a:t>‹#›</a:t>
            </a:fld>
            <a:endParaRPr lang="en-US"/>
          </a:p>
        </p:txBody>
      </p:sp>
    </p:spTree>
    <p:extLst>
      <p:ext uri="{BB962C8B-B14F-4D97-AF65-F5344CB8AC3E}">
        <p14:creationId xmlns:p14="http://schemas.microsoft.com/office/powerpoint/2010/main" val="2545235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0E1C5262-3694-4498-B1C8-CF1CA8BC3649}" type="slidenum">
              <a:rPr lang="en-US"/>
              <a:pPr>
                <a:defRPr/>
              </a:pPr>
              <a:t>‹#›</a:t>
            </a:fld>
            <a:endParaRPr lang="en-US"/>
          </a:p>
        </p:txBody>
      </p:sp>
    </p:spTree>
    <p:extLst>
      <p:ext uri="{BB962C8B-B14F-4D97-AF65-F5344CB8AC3E}">
        <p14:creationId xmlns:p14="http://schemas.microsoft.com/office/powerpoint/2010/main" val="3049353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3737A193-F450-48FA-8C6A-27712FC63679}" type="slidenum">
              <a:rPr lang="en-US"/>
              <a:pPr>
                <a:defRPr/>
              </a:pPr>
              <a:t>‹#›</a:t>
            </a:fld>
            <a:endParaRPr lang="en-US"/>
          </a:p>
        </p:txBody>
      </p:sp>
    </p:spTree>
    <p:extLst>
      <p:ext uri="{BB962C8B-B14F-4D97-AF65-F5344CB8AC3E}">
        <p14:creationId xmlns:p14="http://schemas.microsoft.com/office/powerpoint/2010/main" val="93462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E434DA77-A796-424A-9C26-2C316AC19261}" type="slidenum">
              <a:rPr lang="en-US"/>
              <a:pPr>
                <a:defRPr/>
              </a:pPr>
              <a:t>‹#›</a:t>
            </a:fld>
            <a:endParaRPr lang="en-US"/>
          </a:p>
        </p:txBody>
      </p:sp>
    </p:spTree>
    <p:extLst>
      <p:ext uri="{BB962C8B-B14F-4D97-AF65-F5344CB8AC3E}">
        <p14:creationId xmlns:p14="http://schemas.microsoft.com/office/powerpoint/2010/main" val="3754282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16C30116-10DB-4154-BF71-B4EE3F2AEDE1}" type="slidenum">
              <a:rPr lang="en-US"/>
              <a:pPr>
                <a:defRPr/>
              </a:pPr>
              <a:t>‹#›</a:t>
            </a:fld>
            <a:endParaRPr lang="en-US"/>
          </a:p>
        </p:txBody>
      </p:sp>
    </p:spTree>
    <p:extLst>
      <p:ext uri="{BB962C8B-B14F-4D97-AF65-F5344CB8AC3E}">
        <p14:creationId xmlns:p14="http://schemas.microsoft.com/office/powerpoint/2010/main" val="457655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3C8EDC75-E902-4932-898E-E768D5BE3803}" type="slidenum">
              <a:rPr lang="en-US"/>
              <a:pPr>
                <a:defRPr/>
              </a:pPr>
              <a:t>‹#›</a:t>
            </a:fld>
            <a:endParaRPr lang="en-US"/>
          </a:p>
        </p:txBody>
      </p:sp>
    </p:spTree>
    <p:extLst>
      <p:ext uri="{BB962C8B-B14F-4D97-AF65-F5344CB8AC3E}">
        <p14:creationId xmlns:p14="http://schemas.microsoft.com/office/powerpoint/2010/main" val="2248507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08EF901-0AA1-44EE-BE59-DCFC6B3D8924}" type="slidenum">
              <a:rPr lang="en-US"/>
              <a:pPr>
                <a:defRPr/>
              </a:pPr>
              <a:t>‹#›</a:t>
            </a:fld>
            <a:endParaRPr lang="en-US"/>
          </a:p>
        </p:txBody>
      </p:sp>
    </p:spTree>
    <p:extLst>
      <p:ext uri="{BB962C8B-B14F-4D97-AF65-F5344CB8AC3E}">
        <p14:creationId xmlns:p14="http://schemas.microsoft.com/office/powerpoint/2010/main" val="573965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1" descr="10x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p:cNvSpPr>
            <a:spLocks noGrp="1" noChangeArrowheads="1"/>
          </p:cNvSpPr>
          <p:nvPr>
            <p:ph type="sldNum" sz="quarter" idx="4"/>
          </p:nvPr>
        </p:nvSpPr>
        <p:spPr bwMode="auto">
          <a:xfrm>
            <a:off x="152400" y="6324600"/>
            <a:ext cx="1905000" cy="457200"/>
          </a:xfrm>
          <a:prstGeom prst="rect">
            <a:avLst/>
          </a:prstGeom>
          <a:noFill/>
          <a:ln w="9525">
            <a:noFill/>
            <a:miter lim="800000"/>
            <a:headEnd/>
            <a:tailEnd/>
          </a:ln>
          <a:effectLst/>
        </p:spPr>
        <p:txBody>
          <a:bodyPr vert="horz" wrap="square" lIns="91428" tIns="45714" rIns="91428" bIns="45714" numCol="1" anchor="t" anchorCtr="0" compatLnSpc="1">
            <a:prstTxWarp prst="textNoShape">
              <a:avLst/>
            </a:prstTxWarp>
          </a:bodyPr>
          <a:lstStyle>
            <a:lvl1pPr>
              <a:defRPr sz="2000" b="1">
                <a:solidFill>
                  <a:schemeClr val="bg1"/>
                </a:solidFill>
                <a:latin typeface="Times" pitchFamily="-1" charset="0"/>
                <a:ea typeface="ＭＳ Ｐゴシック" pitchFamily="-1" charset="-128"/>
              </a:defRPr>
            </a:lvl1pPr>
          </a:lstStyle>
          <a:p>
            <a:pPr>
              <a:defRPr/>
            </a:pPr>
            <a:fld id="{A8900913-3849-44C9-B20D-11BCC315024F}" type="slidenum">
              <a:rPr lang="en-US"/>
              <a:pPr>
                <a:defRPr/>
              </a:pPr>
              <a:t>‹#›</a:t>
            </a:fld>
            <a:endParaRPr lang="en-US"/>
          </a:p>
        </p:txBody>
      </p:sp>
      <p:sp>
        <p:nvSpPr>
          <p:cNvPr id="1028" name="Rectangle 11"/>
          <p:cNvSpPr>
            <a:spLocks noGrp="1" noChangeArrowheads="1"/>
          </p:cNvSpPr>
          <p:nvPr>
            <p:ph type="title"/>
          </p:nvPr>
        </p:nvSpPr>
        <p:spPr bwMode="auto">
          <a:xfrm>
            <a:off x="762000" y="-76200"/>
            <a:ext cx="845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4" rIns="91428" bIns="45714" numCol="1" anchor="ctr" anchorCtr="0" compatLnSpc="1">
            <a:prstTxWarp prst="textNoShape">
              <a:avLst/>
            </a:prstTxWarp>
          </a:bodyPr>
          <a:lstStyle/>
          <a:p>
            <a:pPr lvl="0"/>
            <a:r>
              <a:rPr lang="en-US" smtClean="0"/>
              <a:t>Click to edit Master title style</a:t>
            </a:r>
          </a:p>
        </p:txBody>
      </p:sp>
      <p:sp>
        <p:nvSpPr>
          <p:cNvPr id="1029" name="Rectangle 12"/>
          <p:cNvSpPr>
            <a:spLocks noGrp="1" noChangeArrowheads="1"/>
          </p:cNvSpPr>
          <p:nvPr>
            <p:ph type="body" idx="1"/>
          </p:nvPr>
        </p:nvSpPr>
        <p:spPr bwMode="auto">
          <a:xfrm>
            <a:off x="685800" y="1981200"/>
            <a:ext cx="8229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8" tIns="45714" rIns="91428" bIns="4571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899"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Lst>
  <p:hf hdr="0" ftr="0" dt="0"/>
  <p:txStyles>
    <p:titleStyle>
      <a:lvl1pPr algn="l" rtl="0" eaLnBrk="0" fontAlgn="base" hangingPunct="0">
        <a:spcBef>
          <a:spcPct val="0"/>
        </a:spcBef>
        <a:spcAft>
          <a:spcPct val="0"/>
        </a:spcAft>
        <a:defRPr sz="4400" b="1">
          <a:solidFill>
            <a:srgbClr val="006979"/>
          </a:solidFill>
          <a:latin typeface="+mj-lt"/>
          <a:ea typeface="ＭＳ Ｐゴシック" pitchFamily="-1" charset="-128"/>
          <a:cs typeface="ＭＳ Ｐゴシック" pitchFamily="-1" charset="-128"/>
        </a:defRPr>
      </a:lvl1pPr>
      <a:lvl2pPr algn="l" rtl="0" eaLnBrk="0" fontAlgn="base" hangingPunct="0">
        <a:spcBef>
          <a:spcPct val="0"/>
        </a:spcBef>
        <a:spcAft>
          <a:spcPct val="0"/>
        </a:spcAft>
        <a:defRPr sz="4400" b="1">
          <a:solidFill>
            <a:srgbClr val="006979"/>
          </a:solidFill>
          <a:latin typeface="Times" pitchFamily="18" charset="0"/>
          <a:ea typeface="ＭＳ Ｐゴシック" pitchFamily="-1" charset="-128"/>
          <a:cs typeface="ＭＳ Ｐゴシック" pitchFamily="-1" charset="-128"/>
        </a:defRPr>
      </a:lvl2pPr>
      <a:lvl3pPr algn="l" rtl="0" eaLnBrk="0" fontAlgn="base" hangingPunct="0">
        <a:spcBef>
          <a:spcPct val="0"/>
        </a:spcBef>
        <a:spcAft>
          <a:spcPct val="0"/>
        </a:spcAft>
        <a:defRPr sz="4400" b="1">
          <a:solidFill>
            <a:srgbClr val="006979"/>
          </a:solidFill>
          <a:latin typeface="Times" pitchFamily="18" charset="0"/>
          <a:ea typeface="ＭＳ Ｐゴシック" pitchFamily="-1" charset="-128"/>
          <a:cs typeface="ＭＳ Ｐゴシック" pitchFamily="-1" charset="-128"/>
        </a:defRPr>
      </a:lvl3pPr>
      <a:lvl4pPr algn="l" rtl="0" eaLnBrk="0" fontAlgn="base" hangingPunct="0">
        <a:spcBef>
          <a:spcPct val="0"/>
        </a:spcBef>
        <a:spcAft>
          <a:spcPct val="0"/>
        </a:spcAft>
        <a:defRPr sz="4400" b="1">
          <a:solidFill>
            <a:srgbClr val="006979"/>
          </a:solidFill>
          <a:latin typeface="Times" pitchFamily="18" charset="0"/>
          <a:ea typeface="ＭＳ Ｐゴシック" pitchFamily="-1" charset="-128"/>
          <a:cs typeface="ＭＳ Ｐゴシック" pitchFamily="-1" charset="-128"/>
        </a:defRPr>
      </a:lvl4pPr>
      <a:lvl5pPr algn="l" rtl="0" eaLnBrk="0" fontAlgn="base" hangingPunct="0">
        <a:spcBef>
          <a:spcPct val="0"/>
        </a:spcBef>
        <a:spcAft>
          <a:spcPct val="0"/>
        </a:spcAft>
        <a:defRPr sz="4400" b="1">
          <a:solidFill>
            <a:srgbClr val="006979"/>
          </a:solidFill>
          <a:latin typeface="Times" pitchFamily="18" charset="0"/>
          <a:ea typeface="ＭＳ Ｐゴシック" pitchFamily="-1" charset="-128"/>
          <a:cs typeface="ＭＳ Ｐゴシック" pitchFamily="-1" charset="-128"/>
        </a:defRPr>
      </a:lvl5pPr>
      <a:lvl6pPr marL="457200" algn="l" rtl="0" fontAlgn="base">
        <a:spcBef>
          <a:spcPct val="0"/>
        </a:spcBef>
        <a:spcAft>
          <a:spcPct val="0"/>
        </a:spcAft>
        <a:defRPr sz="4400" b="1">
          <a:solidFill>
            <a:srgbClr val="006979"/>
          </a:solidFill>
          <a:latin typeface="Times" pitchFamily="18" charset="0"/>
        </a:defRPr>
      </a:lvl6pPr>
      <a:lvl7pPr marL="914400" algn="l" rtl="0" fontAlgn="base">
        <a:spcBef>
          <a:spcPct val="0"/>
        </a:spcBef>
        <a:spcAft>
          <a:spcPct val="0"/>
        </a:spcAft>
        <a:defRPr sz="4400" b="1">
          <a:solidFill>
            <a:srgbClr val="006979"/>
          </a:solidFill>
          <a:latin typeface="Times" pitchFamily="18" charset="0"/>
        </a:defRPr>
      </a:lvl7pPr>
      <a:lvl8pPr marL="1371600" algn="l" rtl="0" fontAlgn="base">
        <a:spcBef>
          <a:spcPct val="0"/>
        </a:spcBef>
        <a:spcAft>
          <a:spcPct val="0"/>
        </a:spcAft>
        <a:defRPr sz="4400" b="1">
          <a:solidFill>
            <a:srgbClr val="006979"/>
          </a:solidFill>
          <a:latin typeface="Times" pitchFamily="18" charset="0"/>
        </a:defRPr>
      </a:lvl8pPr>
      <a:lvl9pPr marL="1828800" algn="l" rtl="0" fontAlgn="base">
        <a:spcBef>
          <a:spcPct val="0"/>
        </a:spcBef>
        <a:spcAft>
          <a:spcPct val="0"/>
        </a:spcAft>
        <a:defRPr sz="4400" b="1">
          <a:solidFill>
            <a:srgbClr val="006979"/>
          </a:solidFill>
          <a:latin typeface="Times" pitchFamily="18" charset="0"/>
        </a:defRPr>
      </a:lvl9pPr>
    </p:titleStyle>
    <p:bodyStyle>
      <a:lvl1pPr marL="342900" indent="-342900" algn="l" rtl="0" eaLnBrk="0" fontAlgn="base" hangingPunct="0">
        <a:spcBef>
          <a:spcPct val="20000"/>
        </a:spcBef>
        <a:spcAft>
          <a:spcPct val="0"/>
        </a:spcAft>
        <a:buChar char="•"/>
        <a:defRPr sz="4000">
          <a:solidFill>
            <a:schemeClr val="tx1"/>
          </a:solidFill>
          <a:latin typeface="+mn-lt"/>
          <a:ea typeface="ＭＳ Ｐゴシック" pitchFamily="-1" charset="-128"/>
          <a:cs typeface="ＭＳ Ｐゴシック" pitchFamily="-1" charset="-128"/>
        </a:defRPr>
      </a:lvl1pPr>
      <a:lvl2pPr marL="742950" indent="-285750" algn="l" rtl="0" eaLnBrk="0" fontAlgn="base" hangingPunct="0">
        <a:spcBef>
          <a:spcPct val="20000"/>
        </a:spcBef>
        <a:spcAft>
          <a:spcPct val="0"/>
        </a:spcAft>
        <a:buChar char="–"/>
        <a:defRPr sz="3600">
          <a:solidFill>
            <a:schemeClr val="tx1"/>
          </a:solidFill>
          <a:latin typeface="+mn-lt"/>
          <a:ea typeface="ＭＳ Ｐゴシック" pitchFamily="-1" charset="-128"/>
        </a:defRPr>
      </a:lvl2pPr>
      <a:lvl3pPr marL="1143000" indent="-228600" algn="l" rtl="0" eaLnBrk="0" fontAlgn="base" hangingPunct="0">
        <a:spcBef>
          <a:spcPct val="20000"/>
        </a:spcBef>
        <a:spcAft>
          <a:spcPct val="0"/>
        </a:spcAft>
        <a:buChar char="•"/>
        <a:defRPr sz="3200">
          <a:solidFill>
            <a:schemeClr val="tx1"/>
          </a:solidFill>
          <a:latin typeface="+mn-lt"/>
          <a:ea typeface="ＭＳ Ｐゴシック" pitchFamily="-1" charset="-128"/>
        </a:defRPr>
      </a:lvl3pPr>
      <a:lvl4pPr marL="1600200" indent="-228600" algn="l" rtl="0" eaLnBrk="0" fontAlgn="base" hangingPunct="0">
        <a:spcBef>
          <a:spcPct val="20000"/>
        </a:spcBef>
        <a:spcAft>
          <a:spcPct val="0"/>
        </a:spcAft>
        <a:buChar char="–"/>
        <a:defRPr sz="2800">
          <a:solidFill>
            <a:schemeClr val="tx1"/>
          </a:solidFill>
          <a:latin typeface="+mn-lt"/>
          <a:ea typeface="ＭＳ Ｐゴシック" pitchFamily="-1" charset="-128"/>
        </a:defRPr>
      </a:lvl4pPr>
      <a:lvl5pPr marL="2057400" indent="-228600" algn="l" rtl="0" eaLnBrk="0" fontAlgn="base" hangingPunct="0">
        <a:spcBef>
          <a:spcPct val="20000"/>
        </a:spcBef>
        <a:spcAft>
          <a:spcPct val="0"/>
        </a:spcAft>
        <a:buChar char="»"/>
        <a:defRPr sz="2800">
          <a:solidFill>
            <a:schemeClr val="tx1"/>
          </a:solidFill>
          <a:latin typeface="+mn-lt"/>
          <a:ea typeface="ＭＳ Ｐゴシック" pitchFamily="-1" charset="-128"/>
        </a:defRPr>
      </a:lvl5pPr>
      <a:lvl6pPr marL="2514600" indent="-228600" algn="l" rtl="0" fontAlgn="base">
        <a:spcBef>
          <a:spcPct val="20000"/>
        </a:spcBef>
        <a:spcAft>
          <a:spcPct val="0"/>
        </a:spcAft>
        <a:buChar char="»"/>
        <a:defRPr sz="2800">
          <a:solidFill>
            <a:schemeClr val="tx1"/>
          </a:solidFill>
          <a:latin typeface="+mn-lt"/>
        </a:defRPr>
      </a:lvl6pPr>
      <a:lvl7pPr marL="2971800" indent="-228600" algn="l" rtl="0" fontAlgn="base">
        <a:spcBef>
          <a:spcPct val="20000"/>
        </a:spcBef>
        <a:spcAft>
          <a:spcPct val="0"/>
        </a:spcAft>
        <a:buChar char="»"/>
        <a:defRPr sz="2800">
          <a:solidFill>
            <a:schemeClr val="tx1"/>
          </a:solidFill>
          <a:latin typeface="+mn-lt"/>
        </a:defRPr>
      </a:lvl7pPr>
      <a:lvl8pPr marL="3429000" indent="-228600" algn="l" rtl="0" fontAlgn="base">
        <a:spcBef>
          <a:spcPct val="20000"/>
        </a:spcBef>
        <a:spcAft>
          <a:spcPct val="0"/>
        </a:spcAft>
        <a:buChar char="»"/>
        <a:defRPr sz="2800">
          <a:solidFill>
            <a:schemeClr val="tx1"/>
          </a:solidFill>
          <a:latin typeface="+mn-lt"/>
        </a:defRPr>
      </a:lvl8pPr>
      <a:lvl9pPr marL="3886200" indent="-228600" algn="l" rtl="0" fontAlgn="base">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www.tapweb.org/" TargetMode="External"/><Relationship Id="rId7" Type="http://schemas.openxmlformats.org/officeDocument/2006/relationships/image" Target="../media/image7.jpeg"/><Relationship Id="rId2" Type="http://schemas.openxmlformats.org/officeDocument/2006/relationships/hyperlink" Target="http://www.fafsa.ed.gov/" TargetMode="External"/><Relationship Id="rId1" Type="http://schemas.openxmlformats.org/officeDocument/2006/relationships/slideLayout" Target="../slideLayouts/slideLayout5.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2"/>
          <p:cNvSpPr>
            <a:spLocks noChangeArrowheads="1"/>
          </p:cNvSpPr>
          <p:nvPr/>
        </p:nvSpPr>
        <p:spPr bwMode="auto">
          <a:xfrm>
            <a:off x="777875" y="2290763"/>
            <a:ext cx="7772400" cy="3800475"/>
          </a:xfrm>
          <a:prstGeom prst="rect">
            <a:avLst/>
          </a:prstGeom>
          <a:noFill/>
          <a:ln>
            <a:noFill/>
          </a:ln>
          <a:effectLst/>
          <a:extLst/>
        </p:spPr>
        <p:txBody>
          <a:bodyPr anchor="ctr"/>
          <a:lstStyle/>
          <a:p>
            <a:pPr algn="ctr">
              <a:spcBef>
                <a:spcPct val="30000"/>
              </a:spcBef>
              <a:defRPr/>
            </a:pPr>
            <a:r>
              <a:rPr lang="en-US" sz="4800" b="1" dirty="0">
                <a:effectLst>
                  <a:outerShdw blurRad="38100" dist="38100" dir="2700000" algn="tl">
                    <a:srgbClr val="C0C0C0"/>
                  </a:outerShdw>
                </a:effectLst>
              </a:rPr>
              <a:t>&amp; </a:t>
            </a:r>
          </a:p>
          <a:p>
            <a:pPr algn="ctr">
              <a:spcBef>
                <a:spcPct val="30000"/>
              </a:spcBef>
              <a:defRPr/>
            </a:pPr>
            <a:r>
              <a:rPr lang="es-ES_tradnl" sz="4800" b="1" dirty="0">
                <a:effectLst>
                  <a:outerShdw blurRad="38100" dist="38100" dir="2700000" algn="tl">
                    <a:srgbClr val="C0C0C0"/>
                  </a:outerShdw>
                </a:effectLst>
              </a:rPr>
              <a:t>Cómo Encontrar Dinero Para los Estudios Superiores</a:t>
            </a:r>
            <a:r>
              <a:rPr lang="en-US" sz="4800" b="1" dirty="0">
                <a:effectLst>
                  <a:outerShdw blurRad="38100" dist="38100" dir="2700000" algn="tl">
                    <a:srgbClr val="C0C0C0"/>
                  </a:outerShdw>
                </a:effectLst>
              </a:rPr>
              <a:t> </a:t>
            </a:r>
          </a:p>
        </p:txBody>
      </p:sp>
      <p:pic>
        <p:nvPicPr>
          <p:cNvPr id="307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338" y="136525"/>
            <a:ext cx="8120062" cy="283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65100"/>
            <a:ext cx="8458200" cy="1138238"/>
          </a:xfrm>
          <a:solidFill>
            <a:srgbClr val="92D050"/>
          </a:solidFill>
        </p:spPr>
        <p:txBody>
          <a:bodyPr/>
          <a:lstStyle/>
          <a:p>
            <a:pPr algn="ctr" eaLnBrk="1" hangingPunct="1"/>
            <a:r>
              <a:rPr lang="en-US" sz="3500" smtClean="0">
                <a:ea typeface="ＭＳ Ｐゴシック" pitchFamily="34" charset="-128"/>
              </a:rPr>
              <a:t>Que es </a:t>
            </a:r>
            <a:r>
              <a:rPr lang="es-ES_tradnl" sz="3500" smtClean="0">
                <a:ea typeface="ＭＳ Ｐゴシック" pitchFamily="34" charset="-128"/>
              </a:rPr>
              <a:t>el Aporte Familiar Previsto </a:t>
            </a:r>
            <a:r>
              <a:rPr lang="en-US" sz="3500" smtClean="0">
                <a:ea typeface="ＭＳ Ｐゴシック" pitchFamily="34" charset="-128"/>
              </a:rPr>
              <a:t>(EFC)</a:t>
            </a:r>
          </a:p>
        </p:txBody>
      </p:sp>
      <p:sp>
        <p:nvSpPr>
          <p:cNvPr id="12291" name="Rectangle 3"/>
          <p:cNvSpPr>
            <a:spLocks noGrp="1" noChangeArrowheads="1"/>
          </p:cNvSpPr>
          <p:nvPr>
            <p:ph idx="1"/>
          </p:nvPr>
        </p:nvSpPr>
        <p:spPr>
          <a:xfrm>
            <a:off x="895350" y="1531938"/>
            <a:ext cx="8229600" cy="4564062"/>
          </a:xfrm>
        </p:spPr>
        <p:txBody>
          <a:bodyPr/>
          <a:lstStyle/>
          <a:p>
            <a:pPr eaLnBrk="1" hangingPunct="1"/>
            <a:r>
              <a:rPr lang="es-ES" sz="3000" smtClean="0">
                <a:ea typeface="ＭＳ Ｐゴシック" pitchFamily="34" charset="-128"/>
              </a:rPr>
              <a:t>Monto de la familia razonablemente se puede esperar que contribuya</a:t>
            </a:r>
          </a:p>
          <a:p>
            <a:pPr eaLnBrk="1" hangingPunct="1"/>
            <a:r>
              <a:rPr lang="es-ES" sz="3000" smtClean="0">
                <a:ea typeface="ＭＳ Ｐゴシック" pitchFamily="34" charset="-128"/>
              </a:rPr>
              <a:t>Se mantiene el mismo independientemente de la universidad</a:t>
            </a:r>
          </a:p>
          <a:p>
            <a:pPr eaLnBrk="1" hangingPunct="1"/>
            <a:r>
              <a:rPr lang="es-ES" sz="3000" smtClean="0">
                <a:ea typeface="ＭＳ Ｐゴシック" pitchFamily="34" charset="-128"/>
              </a:rPr>
              <a:t>Dos componentes</a:t>
            </a:r>
          </a:p>
          <a:p>
            <a:pPr lvl="1" eaLnBrk="1" hangingPunct="1"/>
            <a:r>
              <a:rPr lang="es-ES" sz="3000" smtClean="0">
                <a:ea typeface="ＭＳ Ｐゴシック" pitchFamily="34" charset="-128"/>
              </a:rPr>
              <a:t>Padres contribución</a:t>
            </a:r>
          </a:p>
          <a:p>
            <a:pPr lvl="1" eaLnBrk="1" hangingPunct="1"/>
            <a:r>
              <a:rPr lang="es-ES" sz="3000" smtClean="0">
                <a:ea typeface="ＭＳ Ｐゴシック" pitchFamily="34" charset="-128"/>
              </a:rPr>
              <a:t>Estudiante contribución</a:t>
            </a:r>
          </a:p>
          <a:p>
            <a:pPr eaLnBrk="1" hangingPunct="1"/>
            <a:r>
              <a:rPr lang="es-ES" sz="3000" smtClean="0">
                <a:ea typeface="ＭＳ Ｐゴシック" pitchFamily="34" charset="-128"/>
              </a:rPr>
              <a:t>Elaborado en base a datos de la FAFSA y una fórmula federal</a:t>
            </a:r>
            <a:endParaRPr lang="en-US" sz="3000" smtClean="0">
              <a:ea typeface="ＭＳ Ｐゴシック"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709613" y="88900"/>
            <a:ext cx="8458200" cy="1214438"/>
          </a:xfrm>
          <a:solidFill>
            <a:srgbClr val="92D050"/>
          </a:solidFill>
        </p:spPr>
        <p:txBody>
          <a:bodyPr/>
          <a:lstStyle/>
          <a:p>
            <a:pPr algn="ctr" eaLnBrk="1" hangingPunct="1"/>
            <a:r>
              <a:rPr lang="en-US" smtClean="0">
                <a:ea typeface="ＭＳ Ｐゴシック" pitchFamily="34" charset="-128"/>
              </a:rPr>
              <a:t>Como es Determinada Su Necesidad Economica?</a:t>
            </a:r>
          </a:p>
        </p:txBody>
      </p:sp>
      <p:sp>
        <p:nvSpPr>
          <p:cNvPr id="5" name="Rectangle 3"/>
          <p:cNvSpPr>
            <a:spLocks noGrp="1" noChangeArrowheads="1"/>
          </p:cNvSpPr>
          <p:nvPr>
            <p:ph idx="1"/>
          </p:nvPr>
        </p:nvSpPr>
        <p:spPr/>
        <p:txBody>
          <a:bodyPr/>
          <a:lstStyle/>
          <a:p>
            <a:pPr marL="0" indent="0" eaLnBrk="1" hangingPunct="1">
              <a:lnSpc>
                <a:spcPct val="80000"/>
              </a:lnSpc>
              <a:buFontTx/>
              <a:buNone/>
              <a:defRPr/>
            </a:pPr>
            <a:r>
              <a:rPr lang="es-ES_tradnl" sz="3600" b="1" dirty="0" smtClean="0">
                <a:solidFill>
                  <a:srgbClr val="FF0000"/>
                </a:solidFill>
                <a:ea typeface="ＭＳ Ｐゴシック" pitchFamily="34" charset="-128"/>
              </a:rPr>
              <a:t>  Costo de Estudiar </a:t>
            </a:r>
            <a:r>
              <a:rPr lang="es-ES_tradnl" sz="2000" b="1" dirty="0" smtClean="0">
                <a:solidFill>
                  <a:srgbClr val="008000"/>
                </a:solidFill>
                <a:ea typeface="ＭＳ Ｐゴシック" pitchFamily="34" charset="-128"/>
              </a:rPr>
              <a:t>(Costos Directo + Costos Indirecto)</a:t>
            </a:r>
          </a:p>
          <a:p>
            <a:pPr marL="0" indent="0" eaLnBrk="1" hangingPunct="1">
              <a:lnSpc>
                <a:spcPct val="80000"/>
              </a:lnSpc>
              <a:buFontTx/>
              <a:buNone/>
              <a:defRPr/>
            </a:pPr>
            <a:endParaRPr lang="es-ES_tradnl" sz="2000" b="1" dirty="0" smtClean="0">
              <a:solidFill>
                <a:srgbClr val="008000"/>
              </a:solidFill>
              <a:ea typeface="ＭＳ Ｐゴシック" pitchFamily="34" charset="-128"/>
            </a:endParaRPr>
          </a:p>
          <a:p>
            <a:pPr marL="0" indent="0" eaLnBrk="1" hangingPunct="1">
              <a:lnSpc>
                <a:spcPct val="80000"/>
              </a:lnSpc>
              <a:buFontTx/>
              <a:buNone/>
              <a:defRPr/>
            </a:pPr>
            <a:r>
              <a:rPr lang="es-ES_tradnl" sz="3600" b="1" dirty="0" smtClean="0">
                <a:solidFill>
                  <a:schemeClr val="accent4"/>
                </a:solidFill>
                <a:ea typeface="ＭＳ Ｐゴシック" pitchFamily="34" charset="-128"/>
              </a:rPr>
              <a:t>–</a:t>
            </a:r>
            <a:r>
              <a:rPr lang="es-ES_tradnl" sz="3600" b="1" dirty="0" smtClean="0">
                <a:solidFill>
                  <a:srgbClr val="008000"/>
                </a:solidFill>
                <a:ea typeface="ＭＳ Ｐゴシック" pitchFamily="34" charset="-128"/>
              </a:rPr>
              <a:t> </a:t>
            </a:r>
            <a:r>
              <a:rPr lang="es-ES_tradnl" sz="3600" b="1" dirty="0" smtClean="0">
                <a:solidFill>
                  <a:schemeClr val="accent6">
                    <a:lumMod val="60000"/>
                    <a:lumOff val="40000"/>
                  </a:schemeClr>
                </a:solidFill>
                <a:ea typeface="ＭＳ Ｐゴシック" pitchFamily="34" charset="-128"/>
              </a:rPr>
              <a:t>Aporte familiar previsto </a:t>
            </a:r>
          </a:p>
          <a:p>
            <a:pPr marL="0" indent="0" eaLnBrk="1" hangingPunct="1">
              <a:lnSpc>
                <a:spcPct val="80000"/>
              </a:lnSpc>
              <a:buFontTx/>
              <a:buNone/>
              <a:defRPr/>
            </a:pPr>
            <a:endParaRPr lang="es-ES_tradnl" sz="3600" b="1" dirty="0" smtClean="0">
              <a:solidFill>
                <a:srgbClr val="008000"/>
              </a:solidFill>
              <a:ea typeface="ＭＳ Ｐゴシック" pitchFamily="34" charset="-128"/>
            </a:endParaRPr>
          </a:p>
          <a:p>
            <a:pPr marL="0" indent="0" eaLnBrk="1" hangingPunct="1">
              <a:lnSpc>
                <a:spcPct val="80000"/>
              </a:lnSpc>
              <a:buFontTx/>
              <a:buNone/>
              <a:defRPr/>
            </a:pPr>
            <a:r>
              <a:rPr lang="es-ES_tradnl" sz="3600" b="1" dirty="0" smtClean="0">
                <a:solidFill>
                  <a:srgbClr val="008000"/>
                </a:solidFill>
                <a:ea typeface="ＭＳ Ｐゴシック" pitchFamily="34" charset="-128"/>
              </a:rPr>
              <a:t>    = Necesidad Económica</a:t>
            </a:r>
            <a:endParaRPr lang="en-US" sz="3600" b="1" dirty="0" smtClean="0">
              <a:solidFill>
                <a:srgbClr val="008000"/>
              </a:solidFill>
              <a:ea typeface="ＭＳ Ｐゴシック" pitchFamily="34" charset="-128"/>
            </a:endParaRPr>
          </a:p>
        </p:txBody>
      </p:sp>
      <p:cxnSp>
        <p:nvCxnSpPr>
          <p:cNvPr id="13316" name="Straight Connector 2"/>
          <p:cNvCxnSpPr>
            <a:cxnSpLocks noChangeShapeType="1"/>
          </p:cNvCxnSpPr>
          <p:nvPr/>
        </p:nvCxnSpPr>
        <p:spPr bwMode="auto">
          <a:xfrm>
            <a:off x="852488" y="3656013"/>
            <a:ext cx="6983412" cy="0"/>
          </a:xfrm>
          <a:prstGeom prst="line">
            <a:avLst/>
          </a:prstGeom>
          <a:noFill/>
          <a:ln w="57150" algn="ctr">
            <a:solidFill>
              <a:schemeClr val="tx1"/>
            </a:solidFill>
            <a:round/>
            <a:headEnd/>
            <a:tailEn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F895BA2E-91D5-40C6-91C9-35FB3F5ABD9A}" type="slidenum">
              <a:rPr lang="en-US" sz="2000" smtClean="0">
                <a:solidFill>
                  <a:schemeClr val="bg1"/>
                </a:solidFill>
              </a:rPr>
              <a:pPr/>
              <a:t>12</a:t>
            </a:fld>
            <a:endParaRPr lang="en-US" sz="2000" smtClean="0">
              <a:solidFill>
                <a:schemeClr val="bg1"/>
              </a:solidFill>
            </a:endParaRPr>
          </a:p>
        </p:txBody>
      </p:sp>
      <p:sp>
        <p:nvSpPr>
          <p:cNvPr id="14339" name="Rectangle 2"/>
          <p:cNvSpPr>
            <a:spLocks noGrp="1" noChangeArrowheads="1"/>
          </p:cNvSpPr>
          <p:nvPr>
            <p:ph type="title"/>
          </p:nvPr>
        </p:nvSpPr>
        <p:spPr>
          <a:xfrm>
            <a:off x="666750" y="304800"/>
            <a:ext cx="8458200" cy="998538"/>
          </a:xfrm>
          <a:solidFill>
            <a:srgbClr val="92D050"/>
          </a:solidFill>
        </p:spPr>
        <p:txBody>
          <a:bodyPr/>
          <a:lstStyle/>
          <a:p>
            <a:pPr algn="ctr" eaLnBrk="1" hangingPunct="1"/>
            <a:r>
              <a:rPr lang="es-ES_tradnl" sz="3600" smtClean="0">
                <a:ea typeface="ＭＳ Ｐゴシック" pitchFamily="34" charset="-128"/>
              </a:rPr>
              <a:t>¿Qué Necesitas Para Calificar Para Ayuda Financiera?</a:t>
            </a:r>
            <a:endParaRPr lang="en-US" sz="3600" smtClean="0">
              <a:ea typeface="ＭＳ Ｐゴシック" pitchFamily="34" charset="-128"/>
            </a:endParaRPr>
          </a:p>
        </p:txBody>
      </p:sp>
      <p:sp>
        <p:nvSpPr>
          <p:cNvPr id="14340" name="Rectangle 3"/>
          <p:cNvSpPr>
            <a:spLocks noGrp="1" noChangeArrowheads="1"/>
          </p:cNvSpPr>
          <p:nvPr>
            <p:ph type="body" idx="1"/>
          </p:nvPr>
        </p:nvSpPr>
        <p:spPr>
          <a:xfrm>
            <a:off x="1157288" y="1371600"/>
            <a:ext cx="7986712" cy="4572000"/>
          </a:xfrm>
        </p:spPr>
        <p:txBody>
          <a:bodyPr/>
          <a:lstStyle/>
          <a:p>
            <a:pPr eaLnBrk="1" hangingPunct="1">
              <a:lnSpc>
                <a:spcPct val="80000"/>
              </a:lnSpc>
              <a:spcAft>
                <a:spcPct val="20000"/>
              </a:spcAft>
              <a:buFontTx/>
              <a:buNone/>
            </a:pPr>
            <a:r>
              <a:rPr lang="es-ES" sz="2800" b="1" smtClean="0">
                <a:ea typeface="ＭＳ Ｐゴシック" pitchFamily="34" charset="-128"/>
              </a:rPr>
              <a:t>Bases de participación:</a:t>
            </a:r>
          </a:p>
          <a:p>
            <a:pPr eaLnBrk="1" hangingPunct="1">
              <a:lnSpc>
                <a:spcPct val="80000"/>
              </a:lnSpc>
              <a:spcAft>
                <a:spcPct val="20000"/>
              </a:spcAft>
              <a:buFontTx/>
              <a:buNone/>
            </a:pPr>
            <a:endParaRPr lang="es-ES_tradnl" sz="1000" smtClean="0">
              <a:ea typeface="ＭＳ Ｐゴシック" pitchFamily="34" charset="-128"/>
            </a:endParaRPr>
          </a:p>
          <a:p>
            <a:pPr eaLnBrk="1" hangingPunct="1">
              <a:lnSpc>
                <a:spcPct val="90000"/>
              </a:lnSpc>
              <a:spcAft>
                <a:spcPct val="20000"/>
              </a:spcAft>
            </a:pPr>
            <a:r>
              <a:rPr lang="es-ES_tradnl" sz="2400" smtClean="0">
                <a:ea typeface="ＭＳ Ｐゴシック" pitchFamily="34" charset="-128"/>
              </a:rPr>
              <a:t>Ciudadanía estadounidense o residencia permanente</a:t>
            </a:r>
            <a:endParaRPr lang="en-US" sz="2400" smtClean="0">
              <a:ea typeface="ＭＳ Ｐゴシック" pitchFamily="34" charset="-128"/>
            </a:endParaRPr>
          </a:p>
          <a:p>
            <a:pPr eaLnBrk="1" hangingPunct="1">
              <a:lnSpc>
                <a:spcPct val="90000"/>
              </a:lnSpc>
              <a:spcAft>
                <a:spcPct val="20000"/>
              </a:spcAft>
            </a:pPr>
            <a:r>
              <a:rPr lang="es-ES" sz="2400" smtClean="0">
                <a:ea typeface="ＭＳ Ｐゴシック" pitchFamily="34" charset="-128"/>
              </a:rPr>
              <a:t>Diploma de secundaria </a:t>
            </a:r>
            <a:r>
              <a:rPr lang="es-ES" sz="2400" i="1" smtClean="0">
                <a:ea typeface="ＭＳ Ｐゴシック" pitchFamily="34" charset="-128"/>
              </a:rPr>
              <a:t>(high school)</a:t>
            </a:r>
            <a:r>
              <a:rPr lang="es-ES" sz="2400" smtClean="0">
                <a:ea typeface="ＭＳ Ｐゴシック" pitchFamily="34" charset="-128"/>
              </a:rPr>
              <a:t> o </a:t>
            </a:r>
            <a:r>
              <a:rPr lang="es-ES_tradnl" sz="2400" smtClean="0">
                <a:ea typeface="ＭＳ Ｐゴシック" pitchFamily="34" charset="-128"/>
              </a:rPr>
              <a:t>certificado de equivalencia de secundaria (</a:t>
            </a:r>
            <a:r>
              <a:rPr lang="es-ES" sz="2400" smtClean="0">
                <a:ea typeface="ＭＳ Ｐゴシック" pitchFamily="34" charset="-128"/>
              </a:rPr>
              <a:t>GED)</a:t>
            </a:r>
          </a:p>
          <a:p>
            <a:pPr eaLnBrk="1" hangingPunct="1">
              <a:lnSpc>
                <a:spcPct val="90000"/>
              </a:lnSpc>
              <a:spcAft>
                <a:spcPct val="20000"/>
              </a:spcAft>
            </a:pPr>
            <a:r>
              <a:rPr lang="es-ES_tradnl" sz="2400" smtClean="0">
                <a:ea typeface="ＭＳ Ｐゴシック" pitchFamily="34" charset="-128"/>
              </a:rPr>
              <a:t>Programa aprobado conducente a un título o certificado</a:t>
            </a:r>
          </a:p>
          <a:p>
            <a:pPr eaLnBrk="1" hangingPunct="1">
              <a:lnSpc>
                <a:spcPct val="90000"/>
              </a:lnSpc>
              <a:spcAft>
                <a:spcPct val="20000"/>
              </a:spcAft>
            </a:pPr>
            <a:r>
              <a:rPr lang="es-ES_tradnl" sz="2400" smtClean="0">
                <a:ea typeface="ＭＳ Ｐゴシック" pitchFamily="34" charset="-128"/>
              </a:rPr>
              <a:t>Número de Seguro Social válido</a:t>
            </a:r>
          </a:p>
          <a:p>
            <a:pPr eaLnBrk="1" hangingPunct="1">
              <a:lnSpc>
                <a:spcPct val="90000"/>
              </a:lnSpc>
              <a:spcAft>
                <a:spcPct val="20000"/>
              </a:spcAft>
            </a:pPr>
            <a:r>
              <a:rPr lang="es-ES_tradnl" sz="2400" smtClean="0">
                <a:ea typeface="ＭＳ Ｐゴシック" pitchFamily="34" charset="-128"/>
              </a:rPr>
              <a:t>Inscripción en el Sistema de Servicio Selectivo (varones)</a:t>
            </a:r>
          </a:p>
          <a:p>
            <a:pPr eaLnBrk="1" hangingPunct="1">
              <a:lnSpc>
                <a:spcPct val="90000"/>
              </a:lnSpc>
              <a:spcAft>
                <a:spcPct val="20000"/>
              </a:spcAft>
            </a:pPr>
            <a:r>
              <a:rPr lang="es-ES_tradnl" sz="2400" smtClean="0">
                <a:ea typeface="ＭＳ Ｐゴシック" pitchFamily="34" charset="-128"/>
              </a:rPr>
              <a:t>Progreso académico satisfactorio</a:t>
            </a:r>
          </a:p>
          <a:p>
            <a:pPr eaLnBrk="1" hangingPunct="1">
              <a:lnSpc>
                <a:spcPct val="90000"/>
              </a:lnSpc>
              <a:spcAft>
                <a:spcPct val="20000"/>
              </a:spcAft>
            </a:pPr>
            <a:r>
              <a:rPr lang="es-ES" sz="2400" smtClean="0">
                <a:ea typeface="ＭＳ Ｐゴシック" pitchFamily="34" charset="-128"/>
              </a:rPr>
              <a:t>No estar defecto o debiendo un préstamo estudiantil federal ni deber reembolsos de capital federal subvención</a:t>
            </a:r>
            <a:endParaRPr lang="en-US" sz="2400" smtClean="0">
              <a:ea typeface="ＭＳ Ｐゴシック" pitchFamily="34"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B32E857F-E766-4B93-A18C-16CB2826EA9F}" type="slidenum">
              <a:rPr lang="en-US" sz="2000" smtClean="0">
                <a:solidFill>
                  <a:schemeClr val="bg1"/>
                </a:solidFill>
              </a:rPr>
              <a:pPr/>
              <a:t>13</a:t>
            </a:fld>
            <a:endParaRPr lang="en-US" sz="2000" smtClean="0">
              <a:solidFill>
                <a:schemeClr val="bg1"/>
              </a:solidFill>
            </a:endParaRPr>
          </a:p>
        </p:txBody>
      </p:sp>
      <p:sp>
        <p:nvSpPr>
          <p:cNvPr id="15363" name="Rectangle 2"/>
          <p:cNvSpPr>
            <a:spLocks noGrp="1" noChangeArrowheads="1"/>
          </p:cNvSpPr>
          <p:nvPr>
            <p:ph type="title"/>
          </p:nvPr>
        </p:nvSpPr>
        <p:spPr>
          <a:xfrm>
            <a:off x="685800" y="165100"/>
            <a:ext cx="8458200" cy="1062038"/>
          </a:xfrm>
          <a:solidFill>
            <a:srgbClr val="92D050"/>
          </a:solidFill>
        </p:spPr>
        <p:txBody>
          <a:bodyPr/>
          <a:lstStyle/>
          <a:p>
            <a:pPr algn="ctr" eaLnBrk="1" hangingPunct="1"/>
            <a:r>
              <a:rPr lang="es-ES" sz="3600" smtClean="0">
                <a:ea typeface="ＭＳ Ｐゴシック" pitchFamily="34" charset="-128"/>
              </a:rPr>
              <a:t>Los </a:t>
            </a:r>
            <a:r>
              <a:rPr lang="es-ES" sz="3600" u="sng" smtClean="0">
                <a:ea typeface="ＭＳ Ｐゴシック" pitchFamily="34" charset="-128"/>
              </a:rPr>
              <a:t>7 Pasos </a:t>
            </a:r>
            <a:r>
              <a:rPr lang="es-ES" sz="3600" smtClean="0">
                <a:ea typeface="ＭＳ Ｐゴシック" pitchFamily="34" charset="-128"/>
              </a:rPr>
              <a:t>Para Llenar una Solicitud</a:t>
            </a:r>
            <a:endParaRPr lang="en-US" smtClean="0">
              <a:ea typeface="ＭＳ Ｐゴシック" pitchFamily="34" charset="-128"/>
            </a:endParaRPr>
          </a:p>
        </p:txBody>
      </p:sp>
      <p:sp>
        <p:nvSpPr>
          <p:cNvPr id="15364" name="Rectangle 3"/>
          <p:cNvSpPr>
            <a:spLocks noGrp="1" noChangeArrowheads="1"/>
          </p:cNvSpPr>
          <p:nvPr>
            <p:ph type="body" idx="1"/>
          </p:nvPr>
        </p:nvSpPr>
        <p:spPr>
          <a:xfrm>
            <a:off x="701675" y="1379538"/>
            <a:ext cx="8442325" cy="5010150"/>
          </a:xfrm>
        </p:spPr>
        <p:txBody>
          <a:bodyPr/>
          <a:lstStyle/>
          <a:p>
            <a:pPr marL="514350" indent="-514350">
              <a:buFont typeface="+mj-lt"/>
              <a:buAutoNum type="arabicPeriod"/>
              <a:defRPr/>
            </a:pPr>
            <a:r>
              <a:rPr lang="en-US" sz="2800" dirty="0" err="1" smtClean="0"/>
              <a:t>Colectar</a:t>
            </a:r>
            <a:r>
              <a:rPr lang="en-US" sz="2800" dirty="0" smtClean="0"/>
              <a:t> los </a:t>
            </a:r>
            <a:r>
              <a:rPr lang="en-US" sz="2800" dirty="0" err="1" smtClean="0"/>
              <a:t>documentos</a:t>
            </a:r>
            <a:r>
              <a:rPr lang="en-US" sz="2800" dirty="0" smtClean="0"/>
              <a:t> </a:t>
            </a:r>
            <a:r>
              <a:rPr lang="en-US" sz="2800" dirty="0" err="1" smtClean="0"/>
              <a:t>para</a:t>
            </a:r>
            <a:r>
              <a:rPr lang="en-US" sz="2800" dirty="0" smtClean="0"/>
              <a:t> </a:t>
            </a:r>
            <a:r>
              <a:rPr lang="en-US" sz="2800" dirty="0" err="1" smtClean="0"/>
              <a:t>aplicar</a:t>
            </a:r>
            <a:r>
              <a:rPr lang="en-US" sz="2800" dirty="0" smtClean="0"/>
              <a:t>:</a:t>
            </a:r>
          </a:p>
          <a:p>
            <a:pPr lvl="1">
              <a:defRPr/>
            </a:pPr>
            <a:r>
              <a:rPr lang="es-ES" sz="2400" dirty="0" smtClean="0"/>
              <a:t>Declaraciones de impuestos</a:t>
            </a:r>
          </a:p>
          <a:p>
            <a:pPr lvl="1">
              <a:defRPr/>
            </a:pPr>
            <a:r>
              <a:rPr lang="es-ES" sz="2400" dirty="0" smtClean="0"/>
              <a:t>Número de Seguro Social</a:t>
            </a:r>
          </a:p>
          <a:p>
            <a:pPr lvl="1">
              <a:defRPr/>
            </a:pPr>
            <a:r>
              <a:rPr lang="es-ES" sz="2400" dirty="0" smtClean="0"/>
              <a:t>Formularios W-2</a:t>
            </a:r>
          </a:p>
          <a:p>
            <a:pPr marL="0" indent="0" algn="ctr">
              <a:buFontTx/>
              <a:buNone/>
              <a:defRPr/>
            </a:pPr>
            <a:r>
              <a:rPr lang="es-ES" sz="2800" b="1" dirty="0" smtClean="0"/>
              <a:t>Si eres menor de 24 años es probable que necesite la información de sus padres.</a:t>
            </a:r>
          </a:p>
          <a:p>
            <a:pPr marL="514350" indent="-514350">
              <a:buFont typeface="+mj-lt"/>
              <a:buAutoNum type="arabicPeriod" startAt="2"/>
              <a:defRPr/>
            </a:pPr>
            <a:endParaRPr lang="en-US" sz="2600" b="1" dirty="0" smtClean="0">
              <a:ea typeface="ＭＳ Ｐゴシック" pitchFamily="34" charset="-128"/>
            </a:endParaRPr>
          </a:p>
        </p:txBody>
      </p:sp>
      <p:pic>
        <p:nvPicPr>
          <p:cNvPr id="1536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22743">
            <a:off x="3536950" y="4632325"/>
            <a:ext cx="2052638" cy="179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88900"/>
            <a:ext cx="8458200" cy="838200"/>
          </a:xfrm>
          <a:solidFill>
            <a:srgbClr val="92D050"/>
          </a:solidFill>
        </p:spPr>
        <p:txBody>
          <a:bodyPr/>
          <a:lstStyle/>
          <a:p>
            <a:pPr algn="ctr" eaLnBrk="1" hangingPunct="1"/>
            <a:r>
              <a:rPr lang="es-ES" sz="3600" smtClean="0">
                <a:ea typeface="ＭＳ Ｐゴシック" pitchFamily="34" charset="-128"/>
              </a:rPr>
              <a:t>Los </a:t>
            </a:r>
            <a:r>
              <a:rPr lang="es-ES" sz="3600" u="sng" smtClean="0">
                <a:ea typeface="ＭＳ Ｐゴシック" pitchFamily="34" charset="-128"/>
              </a:rPr>
              <a:t>7 Pasos </a:t>
            </a:r>
            <a:r>
              <a:rPr lang="es-ES" sz="3600" smtClean="0">
                <a:ea typeface="ＭＳ Ｐゴシック" pitchFamily="34" charset="-128"/>
              </a:rPr>
              <a:t>Para Llenar una Solicitud</a:t>
            </a:r>
            <a:endParaRPr lang="en-US" smtClean="0">
              <a:ea typeface="ＭＳ Ｐゴシック" pitchFamily="34" charset="-128"/>
            </a:endParaRPr>
          </a:p>
        </p:txBody>
      </p:sp>
      <p:sp>
        <p:nvSpPr>
          <p:cNvPr id="9" name="Content Placeholder 8"/>
          <p:cNvSpPr>
            <a:spLocks noGrp="1"/>
          </p:cNvSpPr>
          <p:nvPr>
            <p:ph sz="half" idx="2"/>
          </p:nvPr>
        </p:nvSpPr>
        <p:spPr>
          <a:xfrm>
            <a:off x="777875" y="1000125"/>
            <a:ext cx="4038600" cy="4114800"/>
          </a:xfrm>
        </p:spPr>
        <p:txBody>
          <a:bodyPr/>
          <a:lstStyle/>
          <a:p>
            <a:pPr marL="68263" indent="0">
              <a:buFontTx/>
              <a:buNone/>
              <a:defRPr/>
            </a:pPr>
            <a:r>
              <a:rPr lang="en-US" sz="2000" u="sng" dirty="0" err="1" smtClean="0">
                <a:solidFill>
                  <a:srgbClr val="FF0000"/>
                </a:solidFill>
              </a:rPr>
              <a:t>Estudiante</a:t>
            </a:r>
            <a:r>
              <a:rPr lang="en-US" sz="2000" u="sng" dirty="0" smtClean="0">
                <a:solidFill>
                  <a:srgbClr val="FF0000"/>
                </a:solidFill>
              </a:rPr>
              <a:t> </a:t>
            </a:r>
            <a:r>
              <a:rPr lang="en-US" sz="2000" u="sng" dirty="0" err="1" smtClean="0">
                <a:solidFill>
                  <a:srgbClr val="FF0000"/>
                </a:solidFill>
              </a:rPr>
              <a:t>Independiente</a:t>
            </a:r>
            <a:endParaRPr lang="en-US" sz="2000" u="sng" dirty="0">
              <a:solidFill>
                <a:srgbClr val="FF0000"/>
              </a:solidFill>
            </a:endParaRPr>
          </a:p>
          <a:p>
            <a:pPr marL="68263" indent="0">
              <a:buFontTx/>
              <a:buNone/>
              <a:defRPr/>
            </a:pPr>
            <a:r>
              <a:rPr lang="es-ES" sz="1600" dirty="0"/>
              <a:t>Usted debe cumplir con al menos uno de los siguientes siete criterios para ser declarado un estudiante independiente a los efectos de la FAFSA</a:t>
            </a:r>
            <a:r>
              <a:rPr lang="es-ES" sz="1600" dirty="0" smtClean="0"/>
              <a:t>:</a:t>
            </a:r>
          </a:p>
          <a:p>
            <a:pPr marL="354013" indent="-285750">
              <a:defRPr/>
            </a:pPr>
            <a:r>
              <a:rPr lang="en-US" sz="1600" dirty="0" smtClean="0"/>
              <a:t>Be </a:t>
            </a:r>
            <a:r>
              <a:rPr lang="en-US" sz="1600" dirty="0"/>
              <a:t>24 years of age or older by December 31 of the award year; </a:t>
            </a:r>
          </a:p>
          <a:p>
            <a:pPr>
              <a:defRPr/>
            </a:pPr>
            <a:r>
              <a:rPr lang="en-US" sz="1600" dirty="0"/>
              <a:t>Be an orphan (both parents deceased), ward of the court, or was a ward of the court until the age of 18; </a:t>
            </a:r>
          </a:p>
          <a:p>
            <a:pPr>
              <a:defRPr/>
            </a:pPr>
            <a:r>
              <a:rPr lang="en-US" sz="1600" dirty="0"/>
              <a:t>Be a veteran of the Armed Forces of the United States; </a:t>
            </a:r>
          </a:p>
          <a:p>
            <a:pPr>
              <a:defRPr/>
            </a:pPr>
            <a:r>
              <a:rPr lang="en-US" sz="1600" dirty="0"/>
              <a:t>Be a graduate or professional student </a:t>
            </a:r>
          </a:p>
          <a:p>
            <a:pPr>
              <a:defRPr/>
            </a:pPr>
            <a:r>
              <a:rPr lang="en-US" sz="1600" dirty="0"/>
              <a:t>Be a married individual </a:t>
            </a:r>
          </a:p>
          <a:p>
            <a:pPr>
              <a:defRPr/>
            </a:pPr>
            <a:r>
              <a:rPr lang="en-US" sz="1600" dirty="0"/>
              <a:t>Have legal dependents other than a spouse </a:t>
            </a:r>
          </a:p>
          <a:p>
            <a:pPr>
              <a:defRPr/>
            </a:pPr>
            <a:r>
              <a:rPr lang="en-US" sz="1600" dirty="0"/>
              <a:t>Be a student for whom a financial aid administrator makes a documented determination of independence by reason of other unusual circumstances</a:t>
            </a:r>
          </a:p>
        </p:txBody>
      </p:sp>
      <p:sp>
        <p:nvSpPr>
          <p:cNvPr id="1638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73538CD2-31B0-4786-8DB1-DC639018B8C7}" type="slidenum">
              <a:rPr lang="en-US" sz="2000" smtClean="0">
                <a:solidFill>
                  <a:schemeClr val="bg1"/>
                </a:solidFill>
              </a:rPr>
              <a:pPr/>
              <a:t>14</a:t>
            </a:fld>
            <a:endParaRPr lang="en-US" sz="2000" smtClean="0">
              <a:solidFill>
                <a:schemeClr val="bg1"/>
              </a:solidFill>
            </a:endParaRPr>
          </a:p>
        </p:txBody>
      </p:sp>
      <p:sp>
        <p:nvSpPr>
          <p:cNvPr id="14" name="Content Placeholder 2"/>
          <p:cNvSpPr>
            <a:spLocks noGrp="1"/>
          </p:cNvSpPr>
          <p:nvPr>
            <p:ph sz="half" idx="1"/>
          </p:nvPr>
        </p:nvSpPr>
        <p:spPr>
          <a:xfrm>
            <a:off x="5081588" y="1076325"/>
            <a:ext cx="4038600" cy="4114800"/>
          </a:xfrm>
        </p:spPr>
        <p:txBody>
          <a:bodyPr/>
          <a:lstStyle/>
          <a:p>
            <a:pPr>
              <a:defRPr/>
            </a:pPr>
            <a:r>
              <a:rPr lang="en-US" sz="2000" u="sng" dirty="0" err="1" smtClean="0">
                <a:solidFill>
                  <a:srgbClr val="FF0000"/>
                </a:solidFill>
              </a:rPr>
              <a:t>Estudiante</a:t>
            </a:r>
            <a:r>
              <a:rPr lang="en-US" sz="2000" u="sng" dirty="0" smtClean="0">
                <a:solidFill>
                  <a:srgbClr val="FF0000"/>
                </a:solidFill>
              </a:rPr>
              <a:t> </a:t>
            </a:r>
            <a:r>
              <a:rPr lang="en-US" sz="2000" u="sng" dirty="0" err="1" smtClean="0">
                <a:solidFill>
                  <a:srgbClr val="FF0000"/>
                </a:solidFill>
              </a:rPr>
              <a:t>Dependiente</a:t>
            </a:r>
            <a:endParaRPr lang="en-US" sz="2000" u="sng" dirty="0" smtClean="0">
              <a:solidFill>
                <a:srgbClr val="FF0000"/>
              </a:solidFill>
            </a:endParaRPr>
          </a:p>
          <a:p>
            <a:pPr marL="68263" indent="0" algn="ctr">
              <a:buFontTx/>
              <a:buNone/>
              <a:defRPr/>
            </a:pPr>
            <a:r>
              <a:rPr lang="es-ES" sz="2000" dirty="0"/>
              <a:t>Completamente apoyada por los padres o tutores.</a:t>
            </a: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914400" y="165100"/>
            <a:ext cx="8229600" cy="914400"/>
          </a:xfrm>
        </p:spPr>
        <p:txBody>
          <a:bodyPr/>
          <a:lstStyle/>
          <a:p>
            <a:r>
              <a:rPr lang="en-US" sz="3200" smtClean="0">
                <a:ea typeface="ＭＳ Ｐゴシック" pitchFamily="34" charset="-128"/>
              </a:rPr>
              <a:t>Scenarios- </a:t>
            </a:r>
            <a:r>
              <a:rPr lang="en-US" sz="3200" smtClean="0">
                <a:solidFill>
                  <a:srgbClr val="FF0000"/>
                </a:solidFill>
                <a:ea typeface="ＭＳ Ｐゴシック" pitchFamily="34" charset="-128"/>
              </a:rPr>
              <a:t>Dependiente</a:t>
            </a:r>
            <a:r>
              <a:rPr lang="en-US" sz="3200" smtClean="0">
                <a:ea typeface="ＭＳ Ｐゴシック" pitchFamily="34" charset="-128"/>
              </a:rPr>
              <a:t> Vs. </a:t>
            </a:r>
            <a:r>
              <a:rPr lang="en-US" sz="3200" smtClean="0">
                <a:solidFill>
                  <a:srgbClr val="FFC000"/>
                </a:solidFill>
                <a:ea typeface="ＭＳ Ｐゴシック" pitchFamily="34" charset="-128"/>
              </a:rPr>
              <a:t>Independiente</a:t>
            </a:r>
          </a:p>
        </p:txBody>
      </p:sp>
      <p:sp>
        <p:nvSpPr>
          <p:cNvPr id="3" name="Content Placeholder 2"/>
          <p:cNvSpPr>
            <a:spLocks noGrp="1"/>
          </p:cNvSpPr>
          <p:nvPr>
            <p:ph sz="half" idx="1"/>
          </p:nvPr>
        </p:nvSpPr>
        <p:spPr>
          <a:xfrm>
            <a:off x="1081088" y="1076325"/>
            <a:ext cx="7816850" cy="4953000"/>
          </a:xfrm>
        </p:spPr>
        <p:txBody>
          <a:bodyPr/>
          <a:lstStyle/>
          <a:p>
            <a:pPr>
              <a:defRPr/>
            </a:pPr>
            <a:r>
              <a:rPr lang="en-US" sz="1800" dirty="0"/>
              <a:t>I only live with my mom, I am </a:t>
            </a:r>
            <a:r>
              <a:rPr lang="en-US" sz="1800" dirty="0" smtClean="0"/>
              <a:t>a/n ___________ student</a:t>
            </a:r>
            <a:endParaRPr lang="en-US" sz="1800" dirty="0"/>
          </a:p>
          <a:p>
            <a:pPr marL="68263" indent="0">
              <a:buFontTx/>
              <a:buNone/>
              <a:defRPr/>
            </a:pPr>
            <a:r>
              <a:rPr lang="en-US" sz="1800" dirty="0" smtClean="0"/>
              <a:t>      </a:t>
            </a:r>
            <a:r>
              <a:rPr lang="en-US" sz="1800" b="1" dirty="0" smtClean="0">
                <a:solidFill>
                  <a:srgbClr val="FF0000"/>
                </a:solidFill>
              </a:rPr>
              <a:t>A.  Dependent</a:t>
            </a:r>
            <a:r>
              <a:rPr lang="en-US" sz="1800" b="1" dirty="0" smtClean="0"/>
              <a:t> </a:t>
            </a:r>
            <a:r>
              <a:rPr lang="en-US" sz="1800" b="1" dirty="0" smtClean="0">
                <a:solidFill>
                  <a:srgbClr val="FFC000"/>
                </a:solidFill>
              </a:rPr>
              <a:t> B. Independent</a:t>
            </a:r>
          </a:p>
          <a:p>
            <a:pPr marL="68263" indent="0">
              <a:buFontTx/>
              <a:buNone/>
              <a:defRPr/>
            </a:pPr>
            <a:endParaRPr lang="en-US" sz="1800" dirty="0"/>
          </a:p>
          <a:p>
            <a:pPr>
              <a:defRPr/>
            </a:pPr>
            <a:r>
              <a:rPr lang="en-US" sz="1800" dirty="0"/>
              <a:t>I live with my dad and we both work, I am </a:t>
            </a:r>
            <a:r>
              <a:rPr lang="en-US" sz="1800" dirty="0" smtClean="0"/>
              <a:t>a/n ____________ student.</a:t>
            </a:r>
            <a:endParaRPr lang="en-US" sz="1800" dirty="0"/>
          </a:p>
          <a:p>
            <a:pPr marL="68263" indent="0">
              <a:buFontTx/>
              <a:buNone/>
              <a:defRPr/>
            </a:pPr>
            <a:r>
              <a:rPr lang="en-US" sz="1800" b="1" dirty="0" smtClean="0"/>
              <a:t>      </a:t>
            </a:r>
            <a:r>
              <a:rPr lang="en-US" sz="1800" b="1" dirty="0" smtClean="0">
                <a:solidFill>
                  <a:srgbClr val="FF0000"/>
                </a:solidFill>
              </a:rPr>
              <a:t>A. Dependent    </a:t>
            </a:r>
            <a:r>
              <a:rPr lang="en-US" sz="1800" b="1" dirty="0" smtClean="0">
                <a:solidFill>
                  <a:srgbClr val="FFC000"/>
                </a:solidFill>
              </a:rPr>
              <a:t>B. Independent</a:t>
            </a:r>
            <a:r>
              <a:rPr lang="en-US" sz="1800" b="1" dirty="0">
                <a:solidFill>
                  <a:srgbClr val="FFC000"/>
                </a:solidFill>
              </a:rPr>
              <a:t> </a:t>
            </a:r>
            <a:endParaRPr lang="en-US" sz="1800" b="1" dirty="0" smtClean="0">
              <a:solidFill>
                <a:srgbClr val="FFC000"/>
              </a:solidFill>
            </a:endParaRPr>
          </a:p>
          <a:p>
            <a:pPr marL="68263" indent="0">
              <a:buFontTx/>
              <a:buNone/>
              <a:defRPr/>
            </a:pPr>
            <a:endParaRPr lang="en-US" sz="1800" b="1" dirty="0">
              <a:solidFill>
                <a:srgbClr val="FFC000"/>
              </a:solidFill>
            </a:endParaRPr>
          </a:p>
          <a:p>
            <a:pPr>
              <a:defRPr/>
            </a:pPr>
            <a:r>
              <a:rPr lang="en-US" sz="1800" dirty="0"/>
              <a:t>I have a legal guardian (other than my parents), I am a/n ____________ </a:t>
            </a:r>
            <a:r>
              <a:rPr lang="en-US" sz="1800" dirty="0" smtClean="0"/>
              <a:t>student.</a:t>
            </a:r>
            <a:endParaRPr lang="en-US" sz="1800" dirty="0"/>
          </a:p>
          <a:p>
            <a:pPr marL="68263" indent="0">
              <a:buFontTx/>
              <a:buNone/>
              <a:defRPr/>
            </a:pPr>
            <a:r>
              <a:rPr lang="en-US" sz="1800" dirty="0" smtClean="0">
                <a:solidFill>
                  <a:srgbClr val="FF0000"/>
                </a:solidFill>
              </a:rPr>
              <a:t>      </a:t>
            </a:r>
            <a:r>
              <a:rPr lang="en-US" sz="1800" b="1" dirty="0" smtClean="0">
                <a:solidFill>
                  <a:srgbClr val="FF0000"/>
                </a:solidFill>
              </a:rPr>
              <a:t>A. Dependent     </a:t>
            </a:r>
            <a:r>
              <a:rPr lang="en-US" sz="1800" b="1" dirty="0" smtClean="0">
                <a:solidFill>
                  <a:srgbClr val="FFC000"/>
                </a:solidFill>
              </a:rPr>
              <a:t>B. Independent</a:t>
            </a:r>
            <a:r>
              <a:rPr lang="en-US" sz="1800" b="1" dirty="0">
                <a:solidFill>
                  <a:srgbClr val="FFC000"/>
                </a:solidFill>
              </a:rPr>
              <a:t> </a:t>
            </a:r>
            <a:endParaRPr lang="en-US" sz="1800" b="1" dirty="0" smtClean="0">
              <a:solidFill>
                <a:srgbClr val="FFC000"/>
              </a:solidFill>
            </a:endParaRPr>
          </a:p>
          <a:p>
            <a:pPr marL="68263" indent="0">
              <a:buFontTx/>
              <a:buNone/>
              <a:defRPr/>
            </a:pPr>
            <a:endParaRPr lang="en-US" sz="1800" b="1" dirty="0">
              <a:solidFill>
                <a:srgbClr val="FFC000"/>
              </a:solidFill>
            </a:endParaRPr>
          </a:p>
          <a:p>
            <a:pPr>
              <a:defRPr/>
            </a:pPr>
            <a:r>
              <a:rPr lang="en-US" sz="1800" dirty="0"/>
              <a:t>I am married, I am a/n _______ </a:t>
            </a:r>
            <a:r>
              <a:rPr lang="en-US" sz="1800" dirty="0" smtClean="0"/>
              <a:t>student.</a:t>
            </a:r>
            <a:endParaRPr lang="en-US" sz="1800" dirty="0"/>
          </a:p>
          <a:p>
            <a:pPr marL="68263" indent="0">
              <a:buFontTx/>
              <a:buNone/>
              <a:defRPr/>
            </a:pPr>
            <a:r>
              <a:rPr lang="en-US" sz="1800" b="1" dirty="0" smtClean="0"/>
              <a:t>     </a:t>
            </a:r>
            <a:r>
              <a:rPr lang="en-US" sz="1800" b="1" dirty="0" smtClean="0">
                <a:solidFill>
                  <a:srgbClr val="FF0000"/>
                </a:solidFill>
              </a:rPr>
              <a:t>A.  Dependent     </a:t>
            </a:r>
            <a:r>
              <a:rPr lang="en-US" sz="1800" b="1" dirty="0" smtClean="0">
                <a:solidFill>
                  <a:srgbClr val="FFC000"/>
                </a:solidFill>
              </a:rPr>
              <a:t>B. Independent </a:t>
            </a:r>
            <a:r>
              <a:rPr lang="en-US" sz="1800" b="1" dirty="0"/>
              <a:t> </a:t>
            </a:r>
            <a:endParaRPr lang="en-US" sz="1800" b="1" dirty="0" smtClean="0"/>
          </a:p>
          <a:p>
            <a:pPr marL="68263" indent="0">
              <a:buFontTx/>
              <a:buNone/>
              <a:defRPr/>
            </a:pPr>
            <a:endParaRPr lang="en-US" sz="1800" b="1" dirty="0"/>
          </a:p>
          <a:p>
            <a:pPr>
              <a:defRPr/>
            </a:pPr>
            <a:r>
              <a:rPr lang="en-US" sz="1800" dirty="0"/>
              <a:t>I am a parent, but </a:t>
            </a:r>
            <a:r>
              <a:rPr lang="en-US" sz="1800" dirty="0" smtClean="0"/>
              <a:t>my parents </a:t>
            </a:r>
            <a:r>
              <a:rPr lang="en-US" sz="1800" dirty="0"/>
              <a:t>supports us, I am a/n ________________ </a:t>
            </a:r>
            <a:r>
              <a:rPr lang="en-US" sz="1800" dirty="0" smtClean="0"/>
              <a:t>student.</a:t>
            </a:r>
            <a:endParaRPr lang="en-US" sz="1800" dirty="0"/>
          </a:p>
          <a:p>
            <a:pPr marL="68263" indent="0">
              <a:buFontTx/>
              <a:buNone/>
              <a:defRPr/>
            </a:pPr>
            <a:r>
              <a:rPr lang="en-US" sz="1800" dirty="0" smtClean="0"/>
              <a:t>      </a:t>
            </a:r>
            <a:r>
              <a:rPr lang="en-US" sz="1800" b="1" dirty="0" smtClean="0">
                <a:solidFill>
                  <a:srgbClr val="FF0000"/>
                </a:solidFill>
              </a:rPr>
              <a:t>A. Dependent </a:t>
            </a:r>
            <a:r>
              <a:rPr lang="en-US" sz="1800" b="1" dirty="0" smtClean="0"/>
              <a:t>    </a:t>
            </a:r>
            <a:r>
              <a:rPr lang="en-US" sz="1800" b="1" dirty="0" smtClean="0">
                <a:solidFill>
                  <a:srgbClr val="FFC000"/>
                </a:solidFill>
              </a:rPr>
              <a:t>B. Independent</a:t>
            </a:r>
            <a:endParaRPr lang="en-US" sz="1800" b="1" dirty="0">
              <a:solidFill>
                <a:srgbClr val="FFC000"/>
              </a:solidFill>
            </a:endParaRPr>
          </a:p>
          <a:p>
            <a:pPr>
              <a:defRPr/>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6EF6CB28-8504-46E2-9041-2C72C2C5FFE9}" type="slidenum">
              <a:rPr lang="en-US" sz="2000" smtClean="0">
                <a:solidFill>
                  <a:schemeClr val="bg1"/>
                </a:solidFill>
              </a:rPr>
              <a:pPr/>
              <a:t>16</a:t>
            </a:fld>
            <a:endParaRPr lang="en-US" sz="2000" smtClean="0">
              <a:solidFill>
                <a:schemeClr val="bg1"/>
              </a:solidFill>
            </a:endParaRPr>
          </a:p>
        </p:txBody>
      </p:sp>
      <p:sp>
        <p:nvSpPr>
          <p:cNvPr id="18435" name="Rectangle 3"/>
          <p:cNvSpPr>
            <a:spLocks noGrp="1" noChangeArrowheads="1"/>
          </p:cNvSpPr>
          <p:nvPr>
            <p:ph type="body" idx="1"/>
          </p:nvPr>
        </p:nvSpPr>
        <p:spPr>
          <a:xfrm>
            <a:off x="701675" y="1455738"/>
            <a:ext cx="7924800" cy="4419600"/>
          </a:xfrm>
        </p:spPr>
        <p:txBody>
          <a:bodyPr/>
          <a:lstStyle/>
          <a:p>
            <a:pPr marL="571500" indent="-571500" eaLnBrk="1" hangingPunct="1">
              <a:lnSpc>
                <a:spcPct val="90000"/>
              </a:lnSpc>
              <a:spcAft>
                <a:spcPct val="40000"/>
              </a:spcAft>
              <a:buFontTx/>
              <a:buNone/>
            </a:pPr>
            <a:r>
              <a:rPr lang="es-ES" sz="3600" b="1" smtClean="0">
                <a:ea typeface="ＭＳ Ｐゴシック" pitchFamily="34" charset="-128"/>
              </a:rPr>
              <a:t>2. </a:t>
            </a:r>
            <a:r>
              <a:rPr lang="es-ES_tradnl" sz="3200" smtClean="0">
                <a:ea typeface="ＭＳ Ｐゴシック" pitchFamily="34" charset="-128"/>
              </a:rPr>
              <a:t>Consiga un número de identificación personal (PIN) en</a:t>
            </a:r>
            <a:r>
              <a:rPr lang="es-ES_tradnl" sz="3200" b="1" smtClean="0">
                <a:ea typeface="ＭＳ Ｐゴシック" pitchFamily="34" charset="-128"/>
              </a:rPr>
              <a:t> www.pin.ed.gov.</a:t>
            </a:r>
          </a:p>
          <a:p>
            <a:pPr marL="1143000" lvl="1" indent="-457200" eaLnBrk="1" hangingPunct="1">
              <a:lnSpc>
                <a:spcPct val="90000"/>
              </a:lnSpc>
              <a:spcAft>
                <a:spcPct val="40000"/>
              </a:spcAft>
              <a:buFontTx/>
              <a:buChar char="•"/>
            </a:pPr>
            <a:r>
              <a:rPr lang="es-ES_tradnl" sz="3200" smtClean="0">
                <a:ea typeface="ＭＳ Ｐゴシック" pitchFamily="34" charset="-128"/>
              </a:rPr>
              <a:t>Puede que sus padres necesiten uno propio.</a:t>
            </a:r>
          </a:p>
          <a:p>
            <a:pPr marL="1143000" lvl="1" indent="-457200" eaLnBrk="1" hangingPunct="1">
              <a:lnSpc>
                <a:spcPct val="90000"/>
              </a:lnSpc>
              <a:spcAft>
                <a:spcPct val="40000"/>
              </a:spcAft>
              <a:buFontTx/>
              <a:buChar char="•"/>
            </a:pPr>
            <a:r>
              <a:rPr lang="es-ES_tradnl" sz="3200" smtClean="0">
                <a:ea typeface="ＭＳ Ｐゴシック" pitchFamily="34" charset="-128"/>
              </a:rPr>
              <a:t>Puede crear su propio PIN o dejar que el sistema se lo genere.</a:t>
            </a:r>
          </a:p>
          <a:p>
            <a:pPr marL="1143000" lvl="1" indent="-457200" eaLnBrk="1" hangingPunct="1">
              <a:lnSpc>
                <a:spcPct val="90000"/>
              </a:lnSpc>
              <a:spcAft>
                <a:spcPct val="40000"/>
              </a:spcAft>
              <a:buFontTx/>
              <a:buChar char="•"/>
            </a:pPr>
            <a:r>
              <a:rPr lang="es-ES_tradnl" sz="3200" smtClean="0">
                <a:ea typeface="ＭＳ Ｐゴシック" pitchFamily="34" charset="-128"/>
              </a:rPr>
              <a:t>No revele su PIN a nadie.</a:t>
            </a:r>
            <a:endParaRPr lang="en-US" sz="3200" smtClean="0">
              <a:ea typeface="ＭＳ Ｐゴシック" pitchFamily="34" charset="-128"/>
            </a:endParaRPr>
          </a:p>
        </p:txBody>
      </p:sp>
      <p:sp>
        <p:nvSpPr>
          <p:cNvPr id="18436" name="Rectangle 2"/>
          <p:cNvSpPr txBox="1">
            <a:spLocks noChangeArrowheads="1"/>
          </p:cNvSpPr>
          <p:nvPr/>
        </p:nvSpPr>
        <p:spPr bwMode="auto">
          <a:xfrm>
            <a:off x="685800" y="88900"/>
            <a:ext cx="8458200" cy="838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pPr algn="ctr" eaLnBrk="1" hangingPunct="1"/>
            <a:r>
              <a:rPr lang="es-ES" sz="3600" b="1">
                <a:solidFill>
                  <a:srgbClr val="006979"/>
                </a:solidFill>
              </a:rPr>
              <a:t>Los </a:t>
            </a:r>
            <a:r>
              <a:rPr lang="es-ES" sz="3600" b="1" u="sng">
                <a:solidFill>
                  <a:srgbClr val="006979"/>
                </a:solidFill>
              </a:rPr>
              <a:t>7 Pasos </a:t>
            </a:r>
            <a:r>
              <a:rPr lang="es-ES" sz="3600" b="1">
                <a:solidFill>
                  <a:srgbClr val="006979"/>
                </a:solidFill>
              </a:rPr>
              <a:t>Para Llenar una Solicitud</a:t>
            </a:r>
            <a:endParaRPr lang="en-US" b="1">
              <a:solidFill>
                <a:srgbClr val="006979"/>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15753CCC-4483-4EA4-A50B-A713D57A45F2}" type="slidenum">
              <a:rPr lang="en-US" sz="2000" smtClean="0">
                <a:solidFill>
                  <a:schemeClr val="bg1"/>
                </a:solidFill>
              </a:rPr>
              <a:pPr/>
              <a:t>17</a:t>
            </a:fld>
            <a:endParaRPr lang="en-US" sz="2000" smtClean="0">
              <a:solidFill>
                <a:schemeClr val="bg1"/>
              </a:solidFill>
            </a:endParaRPr>
          </a:p>
        </p:txBody>
      </p:sp>
      <p:sp>
        <p:nvSpPr>
          <p:cNvPr id="19459" name="Rectangle 3"/>
          <p:cNvSpPr>
            <a:spLocks noGrp="1" noChangeArrowheads="1"/>
          </p:cNvSpPr>
          <p:nvPr>
            <p:ph type="body" idx="1"/>
          </p:nvPr>
        </p:nvSpPr>
        <p:spPr>
          <a:xfrm>
            <a:off x="685800" y="1455738"/>
            <a:ext cx="8229600" cy="4876800"/>
          </a:xfrm>
        </p:spPr>
        <p:txBody>
          <a:bodyPr/>
          <a:lstStyle/>
          <a:p>
            <a:pPr marL="457200" indent="-457200" eaLnBrk="1" hangingPunct="1">
              <a:lnSpc>
                <a:spcPct val="90000"/>
              </a:lnSpc>
              <a:spcAft>
                <a:spcPct val="30000"/>
              </a:spcAft>
              <a:buFontTx/>
              <a:buNone/>
            </a:pPr>
            <a:r>
              <a:rPr lang="es-ES" sz="3600" b="1" smtClean="0">
                <a:ea typeface="ＭＳ Ｐゴシック" pitchFamily="34" charset="-128"/>
              </a:rPr>
              <a:t>3. </a:t>
            </a:r>
            <a:r>
              <a:rPr lang="es-ES" sz="3200" smtClean="0">
                <a:ea typeface="ＭＳ Ｐゴシック" pitchFamily="34" charset="-128"/>
              </a:rPr>
              <a:t>Llene la FAFSA por Internet en </a:t>
            </a:r>
            <a:r>
              <a:rPr lang="es-ES" sz="3200" b="1" smtClean="0">
                <a:ea typeface="ＭＳ Ｐゴシック" pitchFamily="34" charset="-128"/>
              </a:rPr>
              <a:t>www.fafsa.gov</a:t>
            </a:r>
            <a:r>
              <a:rPr lang="es-ES" sz="3200" smtClean="0">
                <a:ea typeface="ＭＳ Ｐゴシック" pitchFamily="34" charset="-128"/>
              </a:rPr>
              <a:t>.</a:t>
            </a:r>
          </a:p>
          <a:p>
            <a:pPr marL="857250" lvl="1" eaLnBrk="1" hangingPunct="1">
              <a:lnSpc>
                <a:spcPct val="90000"/>
              </a:lnSpc>
              <a:spcAft>
                <a:spcPct val="30000"/>
              </a:spcAft>
              <a:buFontTx/>
              <a:buChar char="•"/>
            </a:pPr>
            <a:r>
              <a:rPr lang="es-ES" sz="3200" smtClean="0">
                <a:ea typeface="ＭＳ Ｐゴシック" pitchFamily="34" charset="-128"/>
              </a:rPr>
              <a:t>Para cumplir con los plazos pertinentes, presente la solicitud lo antes posible a partir del 1 de enero.</a:t>
            </a:r>
          </a:p>
          <a:p>
            <a:pPr marL="857250" lvl="1" eaLnBrk="1" hangingPunct="1">
              <a:lnSpc>
                <a:spcPct val="90000"/>
              </a:lnSpc>
              <a:spcAft>
                <a:spcPct val="30000"/>
              </a:spcAft>
              <a:buFontTx/>
              <a:buChar char="•"/>
            </a:pPr>
            <a:r>
              <a:rPr lang="es-ES" sz="3200" smtClean="0">
                <a:ea typeface="ＭＳ Ｐゴシック" pitchFamily="34" charset="-128"/>
              </a:rPr>
              <a:t>¿Necesita ayuda? Utilice el icono «Ayuda en vivo» o llame al 1-800-433-3243.</a:t>
            </a:r>
            <a:endParaRPr lang="es-ES_tradnl" sz="3200" smtClean="0">
              <a:ea typeface="ＭＳ Ｐゴシック" pitchFamily="34" charset="-128"/>
            </a:endParaRPr>
          </a:p>
          <a:p>
            <a:pPr marL="857250" lvl="1" eaLnBrk="1" hangingPunct="1">
              <a:lnSpc>
                <a:spcPct val="90000"/>
              </a:lnSpc>
              <a:spcAft>
                <a:spcPct val="30000"/>
              </a:spcAft>
              <a:buFontTx/>
              <a:buChar char="•"/>
            </a:pPr>
            <a:r>
              <a:rPr lang="es-ES_tradnl" sz="3200" smtClean="0">
                <a:ea typeface="ＭＳ Ｐゴシック" pitchFamily="34" charset="-128"/>
              </a:rPr>
              <a:t>No olvide guardar o imprimir la hoja de confirmación.</a:t>
            </a:r>
            <a:endParaRPr lang="en-US" sz="3200" smtClean="0">
              <a:ea typeface="ＭＳ Ｐゴシック" pitchFamily="34" charset="-128"/>
            </a:endParaRPr>
          </a:p>
        </p:txBody>
      </p:sp>
      <p:sp>
        <p:nvSpPr>
          <p:cNvPr id="19460" name="Title 1"/>
          <p:cNvSpPr>
            <a:spLocks noGrp="1"/>
          </p:cNvSpPr>
          <p:nvPr>
            <p:ph type="title"/>
          </p:nvPr>
        </p:nvSpPr>
        <p:spPr/>
        <p:txBody>
          <a:bodyPr/>
          <a:lstStyle/>
          <a:p>
            <a:endParaRPr lang="en-US" smtClean="0">
              <a:ea typeface="ＭＳ Ｐゴシック" pitchFamily="34" charset="-128"/>
            </a:endParaRPr>
          </a:p>
        </p:txBody>
      </p:sp>
      <p:sp>
        <p:nvSpPr>
          <p:cNvPr id="19461" name="Rectangle 2"/>
          <p:cNvSpPr txBox="1">
            <a:spLocks noChangeArrowheads="1"/>
          </p:cNvSpPr>
          <p:nvPr/>
        </p:nvSpPr>
        <p:spPr bwMode="auto">
          <a:xfrm>
            <a:off x="685800" y="88900"/>
            <a:ext cx="8458200" cy="838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pPr algn="ctr" eaLnBrk="1" hangingPunct="1"/>
            <a:r>
              <a:rPr lang="es-ES" sz="3600" b="1">
                <a:solidFill>
                  <a:srgbClr val="006979"/>
                </a:solidFill>
              </a:rPr>
              <a:t>Los </a:t>
            </a:r>
            <a:r>
              <a:rPr lang="es-ES" sz="3600" b="1" u="sng">
                <a:solidFill>
                  <a:srgbClr val="006979"/>
                </a:solidFill>
              </a:rPr>
              <a:t>7 Pasos </a:t>
            </a:r>
            <a:r>
              <a:rPr lang="es-ES" sz="3600" b="1">
                <a:solidFill>
                  <a:srgbClr val="006979"/>
                </a:solidFill>
              </a:rPr>
              <a:t>Para Llenar una Solicitud</a:t>
            </a:r>
            <a:endParaRPr lang="en-US" b="1">
              <a:solidFill>
                <a:srgbClr val="006979"/>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p:cNvSpPr>
          <p:nvPr>
            <p:ph type="body" idx="4294967295"/>
          </p:nvPr>
        </p:nvSpPr>
        <p:spPr>
          <a:xfrm>
            <a:off x="838200" y="1228725"/>
            <a:ext cx="7983538" cy="5248275"/>
          </a:xfrm>
        </p:spPr>
        <p:txBody>
          <a:bodyPr/>
          <a:lstStyle/>
          <a:p>
            <a:pPr marL="457200" indent="-457200" eaLnBrk="1" hangingPunct="1">
              <a:lnSpc>
                <a:spcPct val="90000"/>
              </a:lnSpc>
              <a:spcAft>
                <a:spcPct val="30000"/>
              </a:spcAft>
              <a:buFontTx/>
              <a:buNone/>
              <a:defRPr/>
            </a:pPr>
            <a:r>
              <a:rPr lang="en-US" sz="3600" b="1" dirty="0">
                <a:ea typeface="ＭＳ Ｐゴシック" pitchFamily="34" charset="-128"/>
              </a:rPr>
              <a:t>4. </a:t>
            </a:r>
            <a:r>
              <a:rPr lang="es-ES" sz="3600" b="1" dirty="0" smtClean="0"/>
              <a:t>Enlace a TAP en la web de la FAFSA</a:t>
            </a:r>
            <a:endParaRPr lang="en-US" sz="3600" b="1" dirty="0">
              <a:ea typeface="ＭＳ Ｐゴシック" pitchFamily="34" charset="-128"/>
            </a:endParaRPr>
          </a:p>
          <a:p>
            <a:pPr marL="639763" indent="-571500">
              <a:lnSpc>
                <a:spcPct val="80000"/>
              </a:lnSpc>
              <a:buFont typeface="Wingdings" pitchFamily="2" charset="2"/>
              <a:buNone/>
              <a:defRPr/>
            </a:pPr>
            <a:endParaRPr lang="en-US" sz="1700" u="sng" dirty="0" smtClean="0">
              <a:ea typeface="ＭＳ Ｐゴシック" pitchFamily="34" charset="-128"/>
            </a:endParaRPr>
          </a:p>
          <a:p>
            <a:pPr marL="639763" indent="-571500">
              <a:lnSpc>
                <a:spcPct val="80000"/>
              </a:lnSpc>
              <a:buFont typeface="Wingdings" pitchFamily="2" charset="2"/>
              <a:buChar char="ü"/>
              <a:defRPr/>
            </a:pPr>
            <a:r>
              <a:rPr lang="es-ES" sz="1800" dirty="0" smtClean="0"/>
              <a:t>Aplicación TAP se utiliza para solicitar ayuda financiera estudiantil de el estado de New York.</a:t>
            </a:r>
          </a:p>
          <a:p>
            <a:pPr marL="639763" indent="-571500">
              <a:lnSpc>
                <a:spcPct val="80000"/>
              </a:lnSpc>
              <a:buFont typeface="Wingdings" pitchFamily="2" charset="2"/>
              <a:buChar char="ü"/>
              <a:defRPr/>
            </a:pPr>
            <a:endParaRPr lang="en-US" sz="1700" dirty="0" smtClean="0">
              <a:ea typeface="ＭＳ Ｐゴシック" pitchFamily="34" charset="-128"/>
            </a:endParaRPr>
          </a:p>
          <a:p>
            <a:pPr marL="639763" indent="-571500">
              <a:lnSpc>
                <a:spcPct val="80000"/>
              </a:lnSpc>
              <a:buFont typeface="Wingdings" pitchFamily="2" charset="2"/>
              <a:buChar char="ü"/>
              <a:defRPr/>
            </a:pPr>
            <a:r>
              <a:rPr lang="es-ES" sz="1800" dirty="0" smtClean="0"/>
              <a:t>Una vez que complete la FAFSA en línea, se llega a la “Pagina de </a:t>
            </a:r>
            <a:r>
              <a:rPr lang="es-ES" sz="1800" dirty="0" err="1" smtClean="0"/>
              <a:t>Confirmacion</a:t>
            </a:r>
            <a:r>
              <a:rPr lang="es-ES" sz="1800" dirty="0" smtClean="0"/>
              <a:t> de FAFSA en la Web  de la página, haga clic en el enlace para residentes del estado de Nueva York, y se le dirigirá a la página web del Estado de NY Superior Corporación de Servicios de Educación con el fin de llenar su solicitud de TAP.</a:t>
            </a:r>
            <a:endParaRPr lang="en-US" sz="1700" dirty="0" smtClean="0">
              <a:ea typeface="ＭＳ Ｐゴシック" pitchFamily="34" charset="-128"/>
            </a:endParaRPr>
          </a:p>
          <a:p>
            <a:pPr marL="639763" indent="-571500" algn="ctr">
              <a:lnSpc>
                <a:spcPct val="80000"/>
              </a:lnSpc>
              <a:buFont typeface="Wingdings" pitchFamily="2" charset="2"/>
              <a:buNone/>
              <a:defRPr/>
            </a:pPr>
            <a:endParaRPr lang="en-US" sz="2800" i="1" dirty="0" smtClean="0">
              <a:solidFill>
                <a:srgbClr val="FF0000"/>
              </a:solidFill>
              <a:ea typeface="ＭＳ Ｐゴシック" pitchFamily="34" charset="-128"/>
            </a:endParaRPr>
          </a:p>
          <a:p>
            <a:pPr marL="639763" indent="-571500" algn="ctr">
              <a:lnSpc>
                <a:spcPct val="80000"/>
              </a:lnSpc>
              <a:buFont typeface="Wingdings" pitchFamily="2" charset="2"/>
              <a:buNone/>
              <a:defRPr/>
            </a:pPr>
            <a:r>
              <a:rPr lang="es-ES" sz="2800" i="1" dirty="0" smtClean="0">
                <a:solidFill>
                  <a:srgbClr val="FF0000"/>
                </a:solidFill>
              </a:rPr>
              <a:t>Si todo lo anterior falla ....</a:t>
            </a:r>
          </a:p>
          <a:p>
            <a:pPr marL="639763" indent="-571500" algn="ctr">
              <a:lnSpc>
                <a:spcPct val="80000"/>
              </a:lnSpc>
              <a:buFont typeface="Wingdings" pitchFamily="2" charset="2"/>
              <a:buNone/>
              <a:defRPr/>
            </a:pPr>
            <a:endParaRPr lang="en-US" sz="2800" i="1" dirty="0" smtClean="0">
              <a:solidFill>
                <a:srgbClr val="FF0000"/>
              </a:solidFill>
              <a:ea typeface="ＭＳ Ｐゴシック" pitchFamily="34" charset="-128"/>
            </a:endParaRPr>
          </a:p>
          <a:p>
            <a:pPr marL="639763" indent="-571500" algn="ctr">
              <a:lnSpc>
                <a:spcPct val="80000"/>
              </a:lnSpc>
              <a:buFont typeface="Wingdings" pitchFamily="2" charset="2"/>
              <a:buNone/>
              <a:defRPr/>
            </a:pPr>
            <a:r>
              <a:rPr lang="es-ES" sz="1800" dirty="0" smtClean="0"/>
              <a:t>Ir a www.Tapweb.org y ejecutar la aplicación TAP directamente desde su página web.</a:t>
            </a:r>
            <a:endParaRPr lang="en-US" sz="2000" b="1" dirty="0" smtClean="0">
              <a:ea typeface="ＭＳ Ｐゴシック" pitchFamily="34" charset="-128"/>
            </a:endParaRPr>
          </a:p>
          <a:p>
            <a:pPr marL="639763" indent="-571500" algn="ctr">
              <a:lnSpc>
                <a:spcPct val="80000"/>
              </a:lnSpc>
              <a:buFont typeface="Wingdings" pitchFamily="2" charset="2"/>
              <a:buNone/>
              <a:defRPr/>
            </a:pPr>
            <a:r>
              <a:rPr lang="en-US" sz="2000" b="1" dirty="0" smtClean="0">
                <a:solidFill>
                  <a:schemeClr val="bg1"/>
                </a:solidFill>
                <a:ea typeface="ＭＳ Ｐゴシック" pitchFamily="34" charset="-128"/>
              </a:rPr>
              <a:t>PLEASE PRINT A COPY OF YOUR SUBMITTED APPLICATION FOR YOUR RECORDS!!</a:t>
            </a:r>
          </a:p>
        </p:txBody>
      </p:sp>
      <p:sp>
        <p:nvSpPr>
          <p:cNvPr id="20483" name="Rectangle 2"/>
          <p:cNvSpPr txBox="1">
            <a:spLocks noChangeArrowheads="1"/>
          </p:cNvSpPr>
          <p:nvPr/>
        </p:nvSpPr>
        <p:spPr bwMode="auto">
          <a:xfrm>
            <a:off x="685800" y="88900"/>
            <a:ext cx="8458200" cy="838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pPr algn="ctr" eaLnBrk="1" hangingPunct="1"/>
            <a:r>
              <a:rPr lang="es-ES" sz="3600" b="1">
                <a:solidFill>
                  <a:srgbClr val="006979"/>
                </a:solidFill>
              </a:rPr>
              <a:t>Los </a:t>
            </a:r>
            <a:r>
              <a:rPr lang="es-ES" sz="3600" b="1" u="sng">
                <a:solidFill>
                  <a:srgbClr val="006979"/>
                </a:solidFill>
              </a:rPr>
              <a:t>7 Pasos </a:t>
            </a:r>
            <a:r>
              <a:rPr lang="es-ES" sz="3600" b="1">
                <a:solidFill>
                  <a:srgbClr val="006979"/>
                </a:solidFill>
              </a:rPr>
              <a:t>Para Llenar una Solicitud</a:t>
            </a:r>
            <a:endParaRPr lang="en-US" b="1">
              <a:solidFill>
                <a:srgbClr val="00697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type="body" idx="4294967295"/>
          </p:nvPr>
        </p:nvSpPr>
        <p:spPr>
          <a:xfrm>
            <a:off x="1028700" y="1049338"/>
            <a:ext cx="7772400" cy="4572000"/>
          </a:xfrm>
        </p:spPr>
        <p:txBody>
          <a:bodyPr/>
          <a:lstStyle/>
          <a:p>
            <a:pPr marL="457200" indent="-457200" eaLnBrk="1" hangingPunct="1">
              <a:lnSpc>
                <a:spcPct val="90000"/>
              </a:lnSpc>
              <a:spcAft>
                <a:spcPct val="30000"/>
              </a:spcAft>
              <a:buFontTx/>
              <a:buNone/>
              <a:defRPr/>
            </a:pPr>
            <a:r>
              <a:rPr lang="en-US" sz="3600" b="1" dirty="0">
                <a:ea typeface="ＭＳ Ｐゴシック" pitchFamily="34" charset="-128"/>
              </a:rPr>
              <a:t>5. </a:t>
            </a:r>
            <a:r>
              <a:rPr lang="en-US" sz="3600" b="1" dirty="0" err="1" smtClean="0">
                <a:ea typeface="ＭＳ Ｐゴシック" pitchFamily="34" charset="-128"/>
              </a:rPr>
              <a:t>Recibe</a:t>
            </a:r>
            <a:r>
              <a:rPr lang="en-US" sz="3600" b="1" dirty="0" smtClean="0">
                <a:ea typeface="ＭＳ Ｐゴシック" pitchFamily="34" charset="-128"/>
              </a:rPr>
              <a:t> </a:t>
            </a:r>
            <a:r>
              <a:rPr lang="en-US" sz="3600" b="1" dirty="0" err="1" smtClean="0">
                <a:ea typeface="ＭＳ Ｐゴシック" pitchFamily="34" charset="-128"/>
              </a:rPr>
              <a:t>tu</a:t>
            </a:r>
            <a:r>
              <a:rPr lang="en-US" sz="3600" b="1" dirty="0" smtClean="0">
                <a:ea typeface="ＭＳ Ｐゴシック" pitchFamily="34" charset="-128"/>
              </a:rPr>
              <a:t> </a:t>
            </a:r>
            <a:r>
              <a:rPr lang="en-US" sz="3600" b="1" dirty="0">
                <a:ea typeface="ＭＳ Ｐゴシック" pitchFamily="34" charset="-128"/>
              </a:rPr>
              <a:t>Student Aid Report (SAR)</a:t>
            </a:r>
          </a:p>
          <a:p>
            <a:pPr algn="ctr">
              <a:lnSpc>
                <a:spcPct val="90000"/>
              </a:lnSpc>
              <a:buFont typeface="Wingdings" pitchFamily="2" charset="2"/>
              <a:buNone/>
              <a:defRPr/>
            </a:pPr>
            <a:endParaRPr lang="en-US" sz="2100" u="sng" dirty="0" smtClean="0">
              <a:solidFill>
                <a:schemeClr val="hlink"/>
              </a:solidFill>
              <a:ea typeface="ＭＳ Ｐゴシック" pitchFamily="34" charset="-128"/>
            </a:endParaRPr>
          </a:p>
          <a:p>
            <a:pPr algn="ctr">
              <a:lnSpc>
                <a:spcPct val="90000"/>
              </a:lnSpc>
              <a:buFont typeface="Wingdings" pitchFamily="2" charset="2"/>
              <a:buChar char="Ø"/>
              <a:defRPr/>
            </a:pPr>
            <a:r>
              <a:rPr lang="es-ES" sz="2100" dirty="0" smtClean="0">
                <a:ea typeface="ＭＳ Ｐゴシック" pitchFamily="34" charset="-128"/>
              </a:rPr>
              <a:t>Después de que su FAFSA es procesada, se le enviará un Informe de Ayuda Estudiantil del Departamento de Educación de EE.UU. dentro de 3-4 semanas.</a:t>
            </a:r>
            <a:endParaRPr lang="en-US" sz="2100" dirty="0" smtClean="0">
              <a:ea typeface="ＭＳ Ｐゴシック" pitchFamily="34" charset="-128"/>
            </a:endParaRPr>
          </a:p>
          <a:p>
            <a:pPr algn="ctr">
              <a:lnSpc>
                <a:spcPct val="90000"/>
              </a:lnSpc>
              <a:buFont typeface="Wingdings" pitchFamily="2" charset="2"/>
              <a:buChar char="Ø"/>
              <a:defRPr/>
            </a:pPr>
            <a:r>
              <a:rPr lang="es-ES" sz="2100" dirty="0" smtClean="0">
                <a:ea typeface="ＭＳ Ｐゴシック" pitchFamily="34" charset="-128"/>
              </a:rPr>
              <a:t>El SAR contiene la información que usted proporcionó en su FAFSA y el cálculo de la Contribución Familiar Esperada.</a:t>
            </a:r>
            <a:endParaRPr lang="en-US" sz="2100" dirty="0" smtClean="0">
              <a:ea typeface="ＭＳ Ｐゴシック" pitchFamily="34" charset="-128"/>
            </a:endParaRPr>
          </a:p>
          <a:p>
            <a:pPr algn="ctr">
              <a:lnSpc>
                <a:spcPct val="90000"/>
              </a:lnSpc>
              <a:buFont typeface="Wingdings" pitchFamily="2" charset="2"/>
              <a:buChar char="Ø"/>
              <a:defRPr/>
            </a:pPr>
            <a:r>
              <a:rPr lang="en-US" sz="2100" dirty="0" smtClean="0">
                <a:ea typeface="ＭＳ Ｐゴシック" pitchFamily="34" charset="-128"/>
              </a:rPr>
              <a:t>Revise el SAR </a:t>
            </a:r>
            <a:r>
              <a:rPr lang="es-ES" sz="2400" u="sng" dirty="0" smtClean="0"/>
              <a:t>ATENTAMENTE</a:t>
            </a:r>
            <a:r>
              <a:rPr lang="en-US" sz="2100" u="sng" dirty="0" smtClean="0">
                <a:ea typeface="ＭＳ Ｐゴシック" pitchFamily="34" charset="-128"/>
              </a:rPr>
              <a:t>!</a:t>
            </a:r>
            <a:r>
              <a:rPr lang="en-US" sz="2100" dirty="0" smtClean="0">
                <a:ea typeface="ＭＳ Ｐゴシック" pitchFamily="34" charset="-128"/>
              </a:rPr>
              <a:t> </a:t>
            </a:r>
          </a:p>
          <a:p>
            <a:pPr algn="ctr">
              <a:lnSpc>
                <a:spcPct val="90000"/>
              </a:lnSpc>
              <a:buFont typeface="Wingdings" pitchFamily="2" charset="2"/>
              <a:buNone/>
              <a:defRPr/>
            </a:pPr>
            <a:endParaRPr lang="es-ES" sz="2400" dirty="0" smtClean="0"/>
          </a:p>
          <a:p>
            <a:pPr algn="ctr">
              <a:lnSpc>
                <a:spcPct val="90000"/>
              </a:lnSpc>
              <a:buFont typeface="Wingdings" pitchFamily="2" charset="2"/>
              <a:buNone/>
              <a:defRPr/>
            </a:pPr>
            <a:r>
              <a:rPr lang="es-ES" sz="2400" dirty="0" smtClean="0"/>
              <a:t>Haga los cambios necesarios! Siga los pasos con cuidado para asegurar que los cambios se aceptan!</a:t>
            </a:r>
            <a:endParaRPr lang="en-US" sz="2100" dirty="0" smtClean="0">
              <a:ea typeface="ＭＳ Ｐゴシック" pitchFamily="34" charset="-128"/>
            </a:endParaRPr>
          </a:p>
        </p:txBody>
      </p:sp>
      <p:pic>
        <p:nvPicPr>
          <p:cNvPr id="2" name="Picture 4" descr="Pell gra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5219700"/>
            <a:ext cx="1836737"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Rectangle 2"/>
          <p:cNvSpPr txBox="1">
            <a:spLocks noChangeArrowheads="1"/>
          </p:cNvSpPr>
          <p:nvPr/>
        </p:nvSpPr>
        <p:spPr bwMode="auto">
          <a:xfrm>
            <a:off x="685800" y="88900"/>
            <a:ext cx="8458200" cy="838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pPr algn="ctr" eaLnBrk="1" hangingPunct="1"/>
            <a:r>
              <a:rPr lang="es-ES" sz="3600" b="1">
                <a:solidFill>
                  <a:srgbClr val="006979"/>
                </a:solidFill>
              </a:rPr>
              <a:t>Los </a:t>
            </a:r>
            <a:r>
              <a:rPr lang="es-ES" sz="3600" b="1" u="sng">
                <a:solidFill>
                  <a:srgbClr val="006979"/>
                </a:solidFill>
              </a:rPr>
              <a:t>7 Pasos </a:t>
            </a:r>
            <a:r>
              <a:rPr lang="es-ES" sz="3600" b="1">
                <a:solidFill>
                  <a:srgbClr val="006979"/>
                </a:solidFill>
              </a:rPr>
              <a:t>Para Llenar una Solicitud</a:t>
            </a:r>
            <a:endParaRPr lang="en-US" b="1">
              <a:solidFill>
                <a:srgbClr val="00697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66750" y="165100"/>
            <a:ext cx="8458200" cy="838200"/>
          </a:xfrm>
          <a:solidFill>
            <a:srgbClr val="92D050"/>
          </a:solidFill>
        </p:spPr>
        <p:txBody>
          <a:bodyPr/>
          <a:lstStyle/>
          <a:p>
            <a:pPr algn="ctr" eaLnBrk="1" hangingPunct="1"/>
            <a:r>
              <a:rPr lang="en-US" sz="3200" smtClean="0">
                <a:ea typeface="ＭＳ Ｐゴシック" pitchFamily="34" charset="-128"/>
              </a:rPr>
              <a:t>Que es Financial Aid o Ayuda Financiera?</a:t>
            </a:r>
          </a:p>
        </p:txBody>
      </p:sp>
      <p:sp>
        <p:nvSpPr>
          <p:cNvPr id="5" name="Rectangle 3"/>
          <p:cNvSpPr>
            <a:spLocks noGrp="1" noChangeArrowheads="1"/>
          </p:cNvSpPr>
          <p:nvPr>
            <p:ph idx="1"/>
          </p:nvPr>
        </p:nvSpPr>
        <p:spPr>
          <a:xfrm>
            <a:off x="820738" y="1531938"/>
            <a:ext cx="8229600" cy="4564062"/>
          </a:xfrm>
        </p:spPr>
        <p:txBody>
          <a:bodyPr/>
          <a:lstStyle/>
          <a:p>
            <a:pPr marL="0" indent="0" eaLnBrk="1" hangingPunct="1">
              <a:buFontTx/>
              <a:buNone/>
              <a:defRPr/>
            </a:pPr>
            <a:r>
              <a:rPr lang="en-US" dirty="0" smtClean="0"/>
              <a:t>Financial aid </a:t>
            </a:r>
            <a:r>
              <a:rPr lang="es-ES" dirty="0" smtClean="0"/>
              <a:t>es dinero proporcionado a los estudiantes y las familias para ayudar a pagar los gastos de educación post-secundaria para instituciones de:</a:t>
            </a:r>
          </a:p>
          <a:p>
            <a:pPr eaLnBrk="1" hangingPunct="1">
              <a:defRPr/>
            </a:pPr>
            <a:r>
              <a:rPr lang="en-US" sz="2400" dirty="0" smtClean="0"/>
              <a:t>2 </a:t>
            </a:r>
            <a:r>
              <a:rPr lang="es-ES" sz="2400" dirty="0" smtClean="0"/>
              <a:t>años</a:t>
            </a:r>
            <a:endParaRPr lang="en-US" sz="2400" dirty="0" smtClean="0"/>
          </a:p>
          <a:p>
            <a:pPr eaLnBrk="1" hangingPunct="1">
              <a:defRPr/>
            </a:pPr>
            <a:r>
              <a:rPr lang="en-US" sz="2400" dirty="0" smtClean="0"/>
              <a:t>4 </a:t>
            </a:r>
            <a:r>
              <a:rPr lang="es-ES" sz="2400" dirty="0" smtClean="0"/>
              <a:t>años</a:t>
            </a:r>
            <a:endParaRPr lang="en-US" sz="2400" dirty="0" smtClean="0"/>
          </a:p>
          <a:p>
            <a:pPr eaLnBrk="1" hangingPunct="1">
              <a:defRPr/>
            </a:pPr>
            <a:r>
              <a:rPr lang="en-US" sz="2400" dirty="0" smtClean="0"/>
              <a:t>Graduate Programs</a:t>
            </a:r>
          </a:p>
          <a:p>
            <a:pPr eaLnBrk="1" hangingPunct="1">
              <a:defRPr/>
            </a:pPr>
            <a:r>
              <a:rPr lang="en-US" sz="2400" dirty="0" smtClean="0"/>
              <a:t>Trade/Vocational schools</a:t>
            </a:r>
          </a:p>
          <a:p>
            <a:pPr marL="0" indent="0" eaLnBrk="1" hangingPunct="1">
              <a:buFontTx/>
              <a:buNone/>
              <a:defRPr/>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p:cNvSpPr>
          <p:nvPr>
            <p:ph type="body" idx="4294967295"/>
          </p:nvPr>
        </p:nvSpPr>
        <p:spPr>
          <a:xfrm>
            <a:off x="685800" y="1303338"/>
            <a:ext cx="8229600" cy="4792662"/>
          </a:xfrm>
        </p:spPr>
        <p:txBody>
          <a:bodyPr/>
          <a:lstStyle/>
          <a:p>
            <a:pPr marL="457200" indent="-457200" eaLnBrk="1" hangingPunct="1">
              <a:lnSpc>
                <a:spcPct val="90000"/>
              </a:lnSpc>
              <a:spcAft>
                <a:spcPct val="30000"/>
              </a:spcAft>
              <a:buFontTx/>
              <a:buNone/>
              <a:defRPr/>
            </a:pPr>
            <a:r>
              <a:rPr lang="en-US" sz="3600" b="1" dirty="0">
                <a:ea typeface="ＭＳ Ｐゴシック" pitchFamily="34" charset="-128"/>
              </a:rPr>
              <a:t> </a:t>
            </a:r>
            <a:r>
              <a:rPr lang="en-US" sz="3600" b="1" dirty="0" smtClean="0">
                <a:ea typeface="ＭＳ Ｐゴシック" pitchFamily="34" charset="-128"/>
              </a:rPr>
              <a:t>6</a:t>
            </a:r>
            <a:r>
              <a:rPr lang="en-US" sz="2800" b="1" dirty="0" smtClean="0">
                <a:ea typeface="ＭＳ Ｐゴシック" pitchFamily="34" charset="-128"/>
              </a:rPr>
              <a:t>. </a:t>
            </a:r>
            <a:r>
              <a:rPr lang="es-ES" sz="2800" b="1" u="sng" dirty="0" smtClean="0">
                <a:solidFill>
                  <a:srgbClr val="FF0000"/>
                </a:solidFill>
              </a:rPr>
              <a:t>ADVERTENCIA</a:t>
            </a:r>
            <a:r>
              <a:rPr lang="es-ES" sz="2800" dirty="0" smtClean="0"/>
              <a:t>: </a:t>
            </a:r>
            <a:r>
              <a:rPr lang="en-US" sz="2800" b="1" dirty="0" err="1" smtClean="0">
                <a:ea typeface="ＭＳ Ｐゴシック" pitchFamily="34" charset="-128"/>
              </a:rPr>
              <a:t>Verifique</a:t>
            </a:r>
            <a:r>
              <a:rPr lang="en-US" sz="2800" b="1" dirty="0" smtClean="0">
                <a:ea typeface="ＭＳ Ｐゴシック" pitchFamily="34" charset="-128"/>
              </a:rPr>
              <a:t> </a:t>
            </a:r>
            <a:r>
              <a:rPr lang="en-US" sz="2800" b="1" dirty="0" err="1" smtClean="0">
                <a:ea typeface="ＭＳ Ｐゴシック" pitchFamily="34" charset="-128"/>
              </a:rPr>
              <a:t>su</a:t>
            </a:r>
            <a:r>
              <a:rPr lang="en-US" sz="2800" b="1" dirty="0" smtClean="0">
                <a:ea typeface="ＭＳ Ｐゴシック" pitchFamily="34" charset="-128"/>
              </a:rPr>
              <a:t> </a:t>
            </a:r>
            <a:r>
              <a:rPr lang="en-US" sz="2800" b="1" dirty="0" err="1" smtClean="0">
                <a:ea typeface="ＭＳ Ｐゴシック" pitchFamily="34" charset="-128"/>
              </a:rPr>
              <a:t>informacion</a:t>
            </a:r>
            <a:r>
              <a:rPr lang="en-US" sz="2800" b="1" dirty="0" smtClean="0">
                <a:ea typeface="ＭＳ Ｐゴシック" pitchFamily="34" charset="-128"/>
              </a:rPr>
              <a:t>!!!</a:t>
            </a:r>
            <a:endParaRPr lang="en-US" sz="3600" b="1" dirty="0">
              <a:ea typeface="ＭＳ Ｐゴシック" pitchFamily="34" charset="-128"/>
            </a:endParaRPr>
          </a:p>
          <a:p>
            <a:pPr marL="563563" indent="-495300" algn="ctr">
              <a:lnSpc>
                <a:spcPct val="90000"/>
              </a:lnSpc>
              <a:buFont typeface="Wingdings" pitchFamily="2" charset="2"/>
              <a:buNone/>
              <a:defRPr/>
            </a:pPr>
            <a:endParaRPr lang="en-US" sz="3200" dirty="0" smtClean="0">
              <a:solidFill>
                <a:srgbClr val="006600"/>
              </a:solidFill>
              <a:ea typeface="ＭＳ Ｐゴシック" pitchFamily="34" charset="-128"/>
            </a:endParaRPr>
          </a:p>
          <a:p>
            <a:pPr marL="563563" indent="-495300" algn="ctr">
              <a:lnSpc>
                <a:spcPct val="90000"/>
              </a:lnSpc>
              <a:buFont typeface="Wingdings" pitchFamily="2" charset="2"/>
              <a:buNone/>
              <a:defRPr/>
            </a:pPr>
            <a:r>
              <a:rPr lang="es-ES" sz="2400" dirty="0" smtClean="0"/>
              <a:t>El Departamento de Educación de EE.UU. selecciona al azar un número determinado de candidatos para la verificación de la información que aparece en su solicitud FAFSA.</a:t>
            </a:r>
          </a:p>
          <a:p>
            <a:pPr marL="563563" indent="-495300" algn="ctr">
              <a:lnSpc>
                <a:spcPct val="90000"/>
              </a:lnSpc>
              <a:buFont typeface="Wingdings" pitchFamily="2" charset="2"/>
              <a:buNone/>
              <a:defRPr/>
            </a:pPr>
            <a:endParaRPr lang="en-US" sz="2100" dirty="0" smtClean="0">
              <a:ea typeface="ＭＳ Ｐゴシック" pitchFamily="34" charset="-128"/>
            </a:endParaRPr>
          </a:p>
          <a:p>
            <a:pPr marL="563563" indent="-495300" algn="ctr">
              <a:lnSpc>
                <a:spcPct val="90000"/>
              </a:lnSpc>
              <a:buFont typeface="Wingdings" pitchFamily="2" charset="2"/>
              <a:buNone/>
              <a:defRPr/>
            </a:pPr>
            <a:r>
              <a:rPr lang="es-ES" sz="2400" dirty="0" smtClean="0"/>
              <a:t>Si se selecciona, la oficina de ayuda financiera de la universidad le pedirá que suministrar:</a:t>
            </a:r>
            <a:r>
              <a:rPr lang="en-US" sz="2100" dirty="0" smtClean="0">
                <a:ea typeface="ＭＳ Ｐゴシック" pitchFamily="34" charset="-128"/>
              </a:rPr>
              <a:t>:</a:t>
            </a:r>
          </a:p>
          <a:p>
            <a:pPr marL="563563" indent="-495300" algn="ctr">
              <a:lnSpc>
                <a:spcPct val="90000"/>
              </a:lnSpc>
              <a:buFont typeface="Wingdings" pitchFamily="2" charset="2"/>
              <a:buAutoNum type="arabicPeriod"/>
              <a:defRPr/>
            </a:pPr>
            <a:r>
              <a:rPr lang="es-ES" sz="2100" dirty="0" smtClean="0"/>
              <a:t>Documentos de Impuestos Federales</a:t>
            </a:r>
            <a:r>
              <a:rPr lang="en-US" sz="2100" dirty="0" smtClean="0">
                <a:ea typeface="ＭＳ Ｐゴシック" pitchFamily="34" charset="-128"/>
              </a:rPr>
              <a:t>( Student, Parent)</a:t>
            </a:r>
          </a:p>
          <a:p>
            <a:pPr marL="563563" indent="-495300" algn="ctr">
              <a:lnSpc>
                <a:spcPct val="90000"/>
              </a:lnSpc>
              <a:buFont typeface="Wingdings" pitchFamily="2" charset="2"/>
              <a:buAutoNum type="arabicPeriod"/>
              <a:defRPr/>
            </a:pPr>
            <a:r>
              <a:rPr lang="en-US" sz="2100" dirty="0" smtClean="0">
                <a:ea typeface="ＭＳ Ｐゴシック" pitchFamily="34" charset="-128"/>
              </a:rPr>
              <a:t>Year End Benefit Statements ( All members of the household)</a:t>
            </a:r>
          </a:p>
          <a:p>
            <a:pPr marL="563563" indent="-495300" algn="ctr">
              <a:lnSpc>
                <a:spcPct val="90000"/>
              </a:lnSpc>
              <a:buFont typeface="Wingdings" pitchFamily="2" charset="2"/>
              <a:buAutoNum type="arabicPeriod"/>
              <a:defRPr/>
            </a:pPr>
            <a:r>
              <a:rPr lang="en-US" sz="2100" dirty="0" smtClean="0">
                <a:ea typeface="ＭＳ Ｐゴシック" pitchFamily="34" charset="-128"/>
              </a:rPr>
              <a:t>W2 ( Student, Parent)</a:t>
            </a:r>
          </a:p>
          <a:p>
            <a:pPr marL="563563" indent="-495300" algn="ctr">
              <a:lnSpc>
                <a:spcPct val="90000"/>
              </a:lnSpc>
              <a:buFont typeface="Wingdings" pitchFamily="2" charset="2"/>
              <a:buAutoNum type="arabicPeriod"/>
              <a:defRPr/>
            </a:pPr>
            <a:r>
              <a:rPr lang="es-ES" sz="2100" dirty="0" smtClean="0"/>
              <a:t>Hoja de Verificación</a:t>
            </a:r>
            <a:endParaRPr lang="en-US" sz="2100" dirty="0" smtClean="0">
              <a:ea typeface="ＭＳ Ｐゴシック" pitchFamily="34" charset="-128"/>
            </a:endParaRPr>
          </a:p>
        </p:txBody>
      </p:sp>
      <p:sp>
        <p:nvSpPr>
          <p:cNvPr id="2" name="Rectangle 2"/>
          <p:cNvSpPr txBox="1">
            <a:spLocks noChangeArrowheads="1"/>
          </p:cNvSpPr>
          <p:nvPr/>
        </p:nvSpPr>
        <p:spPr bwMode="auto">
          <a:xfrm>
            <a:off x="685800" y="88900"/>
            <a:ext cx="8458200" cy="838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pPr algn="ctr" eaLnBrk="1" hangingPunct="1"/>
            <a:r>
              <a:rPr lang="es-ES" sz="3600" b="1">
                <a:solidFill>
                  <a:srgbClr val="006979"/>
                </a:solidFill>
              </a:rPr>
              <a:t>Los </a:t>
            </a:r>
            <a:r>
              <a:rPr lang="es-ES" sz="3600" b="1" u="sng">
                <a:solidFill>
                  <a:srgbClr val="006979"/>
                </a:solidFill>
              </a:rPr>
              <a:t>7 Pasos </a:t>
            </a:r>
            <a:r>
              <a:rPr lang="es-ES" sz="3600" b="1">
                <a:solidFill>
                  <a:srgbClr val="006979"/>
                </a:solidFill>
              </a:rPr>
              <a:t>Para Llenar una Solicitud</a:t>
            </a:r>
            <a:endParaRPr lang="en-US" b="1">
              <a:solidFill>
                <a:srgbClr val="006979"/>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p:cNvSpPr>
            <a:spLocks noGrp="1"/>
          </p:cNvSpPr>
          <p:nvPr>
            <p:ph type="body" sz="half" idx="4294967295"/>
          </p:nvPr>
        </p:nvSpPr>
        <p:spPr>
          <a:xfrm>
            <a:off x="549275" y="1006475"/>
            <a:ext cx="3810000" cy="5867400"/>
          </a:xfrm>
        </p:spPr>
        <p:txBody>
          <a:bodyPr/>
          <a:lstStyle/>
          <a:p>
            <a:pPr algn="ctr">
              <a:lnSpc>
                <a:spcPct val="90000"/>
              </a:lnSpc>
              <a:buFont typeface="Wingdings" pitchFamily="2" charset="2"/>
              <a:buNone/>
            </a:pPr>
            <a:r>
              <a:rPr lang="en-US" sz="2800" b="1" smtClean="0">
                <a:ea typeface="ＭＳ Ｐゴシック" pitchFamily="34" charset="-128"/>
              </a:rPr>
              <a:t>7. </a:t>
            </a:r>
            <a:r>
              <a:rPr lang="es-ES" sz="2800" b="1" smtClean="0">
                <a:ea typeface="ＭＳ Ｐゴシック" pitchFamily="34" charset="-128"/>
              </a:rPr>
              <a:t>Reciba su Carta de</a:t>
            </a:r>
            <a:br>
              <a:rPr lang="es-ES" sz="2800" b="1" smtClean="0">
                <a:ea typeface="ＭＳ Ｐゴシック" pitchFamily="34" charset="-128"/>
              </a:rPr>
            </a:br>
            <a:r>
              <a:rPr lang="es-ES" sz="2800" b="1" smtClean="0">
                <a:ea typeface="ＭＳ Ｐゴシック" pitchFamily="34" charset="-128"/>
              </a:rPr>
              <a:t>Ayuda Financiera</a:t>
            </a:r>
            <a:endParaRPr lang="en-US" sz="2800" b="1" u="sng" smtClean="0">
              <a:ea typeface="ＭＳ Ｐゴシック" pitchFamily="34" charset="-128"/>
            </a:endParaRPr>
          </a:p>
          <a:p>
            <a:pPr algn="ctr">
              <a:lnSpc>
                <a:spcPct val="90000"/>
              </a:lnSpc>
              <a:buFont typeface="Wingdings" pitchFamily="2" charset="2"/>
              <a:buNone/>
            </a:pPr>
            <a:r>
              <a:rPr lang="en-US" sz="2800" smtClean="0">
                <a:ea typeface="ＭＳ Ｐゴシック" pitchFamily="34" charset="-128"/>
              </a:rPr>
              <a:t>* </a:t>
            </a:r>
            <a:r>
              <a:rPr lang="es-ES" sz="2800" smtClean="0">
                <a:ea typeface="ＭＳ Ｐゴシック" pitchFamily="34" charset="-128"/>
              </a:rPr>
              <a:t>Una vez que su FAFSA está completa y demuestra necesidad financiera, su colegio seleccionado se le enviará una carta de concesión indicando los programas de ayuda financiera para los que tiene derecho.</a:t>
            </a:r>
            <a:endParaRPr lang="en-US" sz="2800" smtClean="0">
              <a:ea typeface="ＭＳ Ｐゴシック" pitchFamily="34" charset="-128"/>
            </a:endParaRPr>
          </a:p>
        </p:txBody>
      </p:sp>
      <p:pic>
        <p:nvPicPr>
          <p:cNvPr id="23555" name="Picture 9" descr="Monmouth Award Letter"/>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4267200" y="1035050"/>
            <a:ext cx="4876800" cy="5822950"/>
          </a:xfrm>
        </p:spPr>
      </p:pic>
      <p:sp>
        <p:nvSpPr>
          <p:cNvPr id="23556" name="Rectangle 2"/>
          <p:cNvSpPr txBox="1">
            <a:spLocks noChangeArrowheads="1"/>
          </p:cNvSpPr>
          <p:nvPr/>
        </p:nvSpPr>
        <p:spPr bwMode="auto">
          <a:xfrm>
            <a:off x="685800" y="88900"/>
            <a:ext cx="8458200" cy="83820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ct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pPr algn="ctr" eaLnBrk="1" hangingPunct="1"/>
            <a:r>
              <a:rPr lang="es-ES" sz="3600" b="1">
                <a:solidFill>
                  <a:srgbClr val="006979"/>
                </a:solidFill>
              </a:rPr>
              <a:t>Los </a:t>
            </a:r>
            <a:r>
              <a:rPr lang="es-ES" sz="3600" b="1" u="sng">
                <a:solidFill>
                  <a:srgbClr val="006979"/>
                </a:solidFill>
              </a:rPr>
              <a:t>7 Pasos </a:t>
            </a:r>
            <a:r>
              <a:rPr lang="es-ES" sz="3600" b="1">
                <a:solidFill>
                  <a:srgbClr val="006979"/>
                </a:solidFill>
              </a:rPr>
              <a:t>Para Llenar una Solicitud</a:t>
            </a:r>
            <a:endParaRPr lang="en-US" b="1">
              <a:solidFill>
                <a:srgbClr val="006979"/>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F9B24EED-4DF2-4700-A841-D8A38BD52EA3}" type="slidenum">
              <a:rPr lang="en-US" sz="2000" smtClean="0">
                <a:solidFill>
                  <a:schemeClr val="bg1"/>
                </a:solidFill>
              </a:rPr>
              <a:pPr/>
              <a:t>22</a:t>
            </a:fld>
            <a:endParaRPr lang="en-US" sz="2000" smtClean="0">
              <a:solidFill>
                <a:schemeClr val="bg1"/>
              </a:solidFill>
            </a:endParaRPr>
          </a:p>
        </p:txBody>
      </p:sp>
      <p:sp>
        <p:nvSpPr>
          <p:cNvPr id="24579" name="Rectangle 2"/>
          <p:cNvSpPr>
            <a:spLocks noGrp="1" noChangeArrowheads="1"/>
          </p:cNvSpPr>
          <p:nvPr>
            <p:ph type="title"/>
          </p:nvPr>
        </p:nvSpPr>
        <p:spPr>
          <a:xfrm>
            <a:off x="895350" y="314325"/>
            <a:ext cx="7926388" cy="838200"/>
          </a:xfrm>
          <a:solidFill>
            <a:srgbClr val="92D050"/>
          </a:solidFill>
        </p:spPr>
        <p:txBody>
          <a:bodyPr/>
          <a:lstStyle/>
          <a:p>
            <a:pPr algn="ctr" eaLnBrk="1" hangingPunct="1"/>
            <a:r>
              <a:rPr lang="es-ES_tradnl" sz="3600" smtClean="0">
                <a:ea typeface="ＭＳ Ｐゴシック" pitchFamily="34" charset="-128"/>
              </a:rPr>
              <a:t>¿Dudas o Preguntas?</a:t>
            </a:r>
            <a:r>
              <a:rPr lang="en-US" smtClean="0">
                <a:ea typeface="ＭＳ Ｐゴシック" pitchFamily="34" charset="-128"/>
              </a:rPr>
              <a:t> </a:t>
            </a:r>
          </a:p>
        </p:txBody>
      </p:sp>
      <p:sp>
        <p:nvSpPr>
          <p:cNvPr id="24580" name="AutoShape 5" descr="data:image/jpeg;base64,/9j/4AAQSkZJRgABAQAAAQABAAD/2wCEAAkGBhAQDxAPDxAQDxAQEBASERgQFxAVExUUFBAWFRMTGBsYHDIfFxsmGRMUHy8gJCcpLC04GCAxNTAsNSYtLCoBCQoKDgwOGg8PGi8jHyUtNTEuLCwvLTUpLDMsKiktNTY1LCwsLC0tNSksKjUzLCwpLiwsNCwwKiwsLC8tLCw1LP/AABEIAMIBAwMBIgACEQEDEQH/xAAbAAEAAgMBAQAAAAAAAAAAAAAABQYDBAcCAf/EAD0QAAICAQIDBAcHAgUEAwAAAAECAAMRBBIFITEGB0FREyIyYXGBkRQjQlKhscGi0YKSssLwYnJz8RUzQ//EABoBAQADAQEBAAAAAAAAAAAAAAADBAUBAgb/xAAsEQACAgIBAwIFAwUAAAAAAAAAAQIDBBExEiFRBUETIjJhcYGh8BSRsdHh/9oADAMBAAIRAxEAPwDuMREAREQBERAEREAREQBERAEREAREQBERAEREAREQBERAEREAREQBERAEREAREQBERAEREAREQBERAEREAREQBILjnbTR6NtltmbBj1KwWcZ6ZxyX5kSQ43qnq019tal7EqsZAoLEsFO0YHM88cpy7sR2MOsuts1yXhK8Eixbaza7kkkkgEgYJOOpYfAwWzkmowXd/wBjUwcaidc7siWox9lrqbLdpu9PQOwVvT1A+LoNv9DE/pLZp9SliLZWyujDKspBBHmCJR+2fYnh9WjturrTS2VLlDXkBm/DWwzhtx5efOYO6DVOa9VUSTWj1MmegLh94H+VT/7niNk42KE++yzdiY9uJLKx9x6Xpp9971w/1OhxES0YQiIgCIiAIiIAiIgCIiAIiIAiIgCIiAIiIAiIgCCYkT2q099mi1FemG6569ijKr7RAbmTgeqWnG9LZ7ripTUW9bfPgrfHe9fT0MyUIdRtOC5YJVn3HBLfHGPImR+h741ZsW6YbfE1WBmA/wC0gZ+om33f9hWoay/W0KLgyikMa3CjGWcbSQGJOM9Rjl1OdnvRfSfZcWhDqSV+z4x6QesNx89mM5zyPxxKbdvQ5uWvto+jhH095EcWupzT7dfU9/nS7aRbeHcRr1FS3UsHrcZBH0II8CDyxNmUTuiV/sl5Odh1HqZ8xWocj54HyMvcs1yc4KTMTNojj5E6ovaTEREkKgkfx/i66TTW6hhu9GvIdNzEhVX3ZYiSErXeHo3u4fYle3dvqPrula4FgJyzkAfWeJtqLa5LGLCE74Rs+ltb/Gzn2mo4hxu87rMV1nLEgimrPgqj2mx78+ZE6l2c7PVaGgU1ZPPc7Njc7EYLHHwAAHTEh+7Th706IrYEy11jD0b12KQVUA7kJH4fOWyQ0V6XU+WaXqua7LHRXpVxfZLj8iIiWTFEwazW10obLXWtF6s5AA+szzkvePqb9TxBdIgbYhqSsYfZ6S0AlyQMfjAz4YPmZFbY4R2lsvYGLHKt6JS6Ultv7It1vefw5WwLLG9612Y/UAyb4R2g02rUtp7Vsx7Q5hl8sqeY+kgdH3XcPSsLZW9z49Z2e1WJ8wEYBfgB9ZQ1oPD+MJVprDYE1FVYPLJWwqGqbHIkbiPiAeokMrLK9OetPwadWFhZinDHclKK3uWtPX44O1xES2fPCIiAIiIAiIgCIiAIiIAiIgCIiAIiIBX+3PHX0ejayvlY7LXWTz2lskt78KrEe/EoHZDsW/EWbVaqyz0O8gnJNtzDr6x9lR0z16gYxmW7vOSl9LXXbqU05NwddyPYW2owICpz/GOfT6zc7vRUugrrqvTUBGs3MismCzl8FW5qcMOsqSj13alwlx/w+hpveL6c5VJqcpactPj7S1r9/JPaLRV01pVUi11oMKq8gBM8RLZ8+3vuxERBwSn94/ZvU6yqn7NhzU7FqywXduAAYE+rkYPUj2jz87ezAcycTCdYvkx+AnmcFOPSyfGyJ49qtr5RUe7bszqtGt7akCv0pTbWGViNu7LnadoJyByJ6c5dZir1SscA8/I8jMs5CChHpR3JyJ5Nrts5YiInsriIiAc07b9u7/TvotHlNrCtmQE2NYeWxPLmccueemPHb7Fd3TU2Jq9YQbVO5KxzCMfxu34mGeg5A88nljQ4P2e1I441z0YqGo1Vm4vQfVYWejbaH3jJZfw+M6fKlVbnJzs89j6LOy441UcbFaScU5Nctv2b/nPgRES2fOiIiAIiIAiIgCIiAIiIAiIgCIiAIiIBU+3HYluIeieu1arKgy+uCUZWIPgcqQR15/CbHYnskeH1WK9npbLWDOVBVBtGFVQTnxPM9c+EskSP4cerr13Lbzb3R/TuXyeP3EREkKgnmywKCT0E9TQ4xbtVR+Zx+gJ/tAPSHedzfIeUzECaFOo5TI2pnoHnVIJk4brixNbHLAZB8x/cTUtumnVfturI/Oo+THaf3nAWeIicAmLUozI6o21irBT5EjkfkZliDqeu5xnhPYfia6ysmpqmS1Wa4vWVwGyzAhtz5GeWMnPPHOdmiJFVVGvfSXs71C3NcZW67LXZCIiSlAREQBERAEREAREQBERAEREAREw6zVLVW9r+zWjO3wVST+gg6k29IyO4AySAB1J6TFTrqnOEsrc+SspP6GcdT7bxvVFN+1B65DbjVSmcDCj2m8PM4PMATf433W3aWltRTqBcalLupT0bbVGWZCGPMAZwfrKivnJdUY9jel6XRVNU33am/ZLaW/L2daiUjuz7S26mu2m9jY9Gwq55syNuADHxIK9fHI8pd5YrmpxUkZOXjTxbpUz5QiInsrCRfaKs+h3j/wDNgx+HMH98/KSk+MoIIIyDyOYBTqdf75nGqmDWcDam/FfrVsrFATgg4OEyeR54/nzMdqC9BC2eI5Hng464yOfxnQStmrnjhmbdTWo6Kd7e4Lz/AHwPnIil7Ln9HUpdj5dAPMnoB7zLrwLgw06HJDWPjeR09yj3D9ZwEnERAEREAREQBE5/207x209rabSKrWKQruwLAMfwIo9puYHx5YMhbOJ9okT7QyXisDJymlJA8zWPXA/w5kDvW2km9eDWh6Va4RnZKMOrjqem/wBmdaiUvsL29+2k0Xqq3hdylPZsUYzy8CM59/WXSSQmpraKOTjWY1jrsWmIiJ7K4iIgCIiAIiIAiIgCYtTpksR67FDI6srg9CrDBH0MyxAT0RWg4Lo9AttlNVenUrutIzjagJycnwy0552n7wLdbnSaKpwlpKcgTdaPFQo9lSOvjjrgZly7ybtvC9QchR9yCSccjegMhO5/R1HT36lQrWNcatwwcIqI20Hw5sSfPl5CVLNymql2Wu59BhKqrGlm2Lrmpain50u78kp3e9k30VVj34F95XcoIIRVztXI5E5Ziccug54ybbESzGKgulGLffPIsdtj22IiJ6IRERAIjjjK67R7SNuzyxyBBB+sqt2lFzbnDD59feflgfL3yW4vrgBtz6ztg/DOcfvMtFYIBnQZuC6+umta/QmsDGSuCGP5j45Pzk3Tqkf2WB93j9OsrPEmwh28jGq4ZfpgHUm1FAJOQHVsDOM9RnpjnzxALXE1uH6o2ICRhhyb44B/mbM4BERAEREApfCu7n0Ou+22agXYstsCGrHrPuwd288xuz08PCS3aTtjptCpFjb7sZWtMFz5Z/IPeflmTOru2Vu/XYjN9FJ/icZ7HcD/APk9Y7al2KgG67BIawlgAuRzUEk5I54GBjORVm/h6hWu7N7Fq/rVPJy5NxrS45fOkbvdpoLL+INqgoWuo3M5UYTfaCBWv+cnHgAM9ROvTDpNHXSi11ItdaDCqgAUD3ATNJaq/hx0UM/MeZb8TWklpLwkIiJKUBERAEREAREQBERAEREAp/eXxzUaXTVtQfRq9m2yzAOwYyoyeS5Pj7sdTNHuv7RarVenW5jdVXsK2ED2iTlNwGG5YPmPmJfWUHkeYM+IgUYUAAdAOQkPw319e/0NBZkFivH+Gt7+r35/i54PUREmM8REQBERAKpxXgtaXVlSxzvb1jnHQAD3dZuJXgTLxbnaPcg/UmY9/KdBqcQHqH4SY4yc1L5F0/fP9pDa58qZ60+ssdALnBxzxgAcgceA54HPygE3wlMV5/MzH5dB+gm7MOkXFaDphV/aZpwCIiAIiIBG9o+I16fSXW2hmQJtIX2jvOwAeWSw5+E5/wB3HFtGmrNVWntpe9CqlrmuU7QX2kFRtOFPMeU6VxDh9eoqem5Q9dgwwORnx6jmDkAgjmMSE4D2B0ejt9NUtj2YIU2uW2AjB2joOXLPM+/mZBOE3NNa0amNkY9eNZXYpdUuNPt9trfs/KZY4iJOZYiIgCIiAIiIAiIgCIiAIiIAiIgCIiAIiIAiIgFc4rdi5/dtH9IP8zU+0TLxk/f2Dz2H+gf2kNbqGVsBWbALHaM4VepPuE6CQubcCPOSfA+HE1UOSCBnIx+U4UfpIzTDK5PlLDwBvuAPJnH9ZP8AMAkYiJwCIiAIiIAiIgCIiAIiIAiIgCIiAIiIAiIgCIiAJpanjemqbbbqKK28nsrU/QmUnvX7V26da9LQxra1S9jLkMEyVCg+GSGyfd75F8A7oGtpW7Vah6nsUMEqVCVyMjezg5bzAAx5nrK8rZOThBb1ybNXp9UKI5GTPpUvpSW29e/2OpafVJYu6t1dT0KEMPqJlnD9fVquB65dlnpFwH9XKrbWWIKuuTg+qw8fAg+A7bVYGVWHRgCPmMz1Vb17TWmiDOwVjKFkJdUJrafD7eUe4iJMZoiIgFa48Maj/urU/QsJrcCUHV4IyDTZn4EpJHtRRyqsH4WKn4MMj9V/Wa/ZjT5utf8AKiqP8RJP+gQDS0fJdv5cr9Dj+JO9nD903/lb9hIrX6b0d9o8G+8X/FnP9QaTPAK8adP+os31Y4/TE6CRiInAIiIAiIgEX2h7R0aGk3XsQM4VV5s7flUf8E5zb3yaqxyNNo0KjmQfS2sB5nZjEm+8fsdrdfbUdP6E1V1EfeOykOXyxwEOeQT6S3cF4TTotMlNarWlaDceQyceu7HxJPMkyvJWTk1vS/ybFU8SiiMnFWWPlPeo/wC9lS7Md6iah0q1Na0M52q6Nur3E4AOea8+WeY88S/TiXb7WafU64nRqHLKtbNWOVtxYgFce0earu8ce4Gdo0yEIgY5YKoY+ZA5n6zlE5Scot717nv1XFqqhVbCPQ5rvHxx579zLERLJiCIiAIiIAiIgCIiAIiIBHcR7O6PUsH1GlovcLtDW1o5C5JwCw6ZJ+sh+2HbivQbakT0t7LuC5wqr0DMfiDgDrg9JaZxztZStvHTVYCyPfo62GGwUZagwz5YJ+sr3ylGPy8tmt6VTVfc/jv5Yxb1vnWux94P2e1nGNQNVqcrp2I3OfVDIp/+ulfLqN3QZJyTOwqMDA8J8rQKAFAAAAAHIADoBPU911Ktfcr5ubPKktpKK7JLhIRESUoiIiARvH2HoCPNlx8jn+DI7sxd97cvmiN9CR/Im92hQmpT4K4z8CCP3Imj2Zp++tfyRV/zMT/tgHvjr4uUedY/1NJLgtmaFH5MqfkeX6Ymlx6j1638CGQ/H2h/umXs+Di0+G8AfJRn9xAJaIiAIiIAiIgCcl7zeM33a1dBXu9GgrG0HAstsAK58/aUDPTmZ1qcm4/doW4v9obWOuy+guFo3Vg07AVL+kz1TqFOPfiVsnvFLeu5ueifLfKfS5ai9aW9P2Lb2R7v6NFtusxfqse2fYQkYIrHh5bj6x59AcS2TyjggEEEEAgjoQehnqTxiorSMi66y6bnY9sRET0RCIiAIiIAiIgCIiAIiIAM4pxbtTxNdc6ek1CXi1glKhsEBvUC14xYpGOeDnrmdrjEitr69d9Ghg5qxXJuClta7+389zHpmYohcBXKruA6BsesB88zJESUzxERAERMOs1Ho62fBO0ZwAT+0AxcUGamHngD47hNDgQC2Wp4kIw+HMH+PrI7iHaRCvJ8kHIGB1+HWY+y2sst1LOUcL6NgSVYAespHM/CAWLiqAoAfzrj/nwzMfCMDenju3fIgD+Jr9qNUaqkfBIFq5wCcDa3M4kbR2gqHro4LkY8PjjEAtcTDo7/AElaPgruUHByMZ+MzQBERAEREATnmv7oks1D2Lq2rpdyxT0YZxuOWVX3YA5nGVOPfOhxPE4Rn9SLOPlXY7bqk1vwY9PQtaLWgwqKqqPIKMAfQTJET2VuRERAEREAREQBERAEREAREQBERAEREAREQBERAPOZ9ERABnyIgHqIiAIiIAiIgCIiAIiIAiIgCIiAIiIAiIgH/9k="/>
          <p:cNvSpPr>
            <a:spLocks noChangeAspect="1" noChangeArrowheads="1"/>
          </p:cNvSpPr>
          <p:nvPr/>
        </p:nvSpPr>
        <p:spPr bwMode="auto">
          <a:xfrm>
            <a:off x="139700" y="-3460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pic>
        <p:nvPicPr>
          <p:cNvPr id="24581" name="Picture 6"/>
          <p:cNvPicPr>
            <a:picLocks noChangeAspect="1" noChangeArrowheads="1"/>
          </p:cNvPicPr>
          <p:nvPr/>
        </p:nvPicPr>
        <p:blipFill>
          <a:blip r:embed="rId2">
            <a:extLst>
              <a:ext uri="{28A0092B-C50C-407E-A947-70E740481C1C}">
                <a14:useLocalDpi xmlns:a14="http://schemas.microsoft.com/office/drawing/2010/main" val="0"/>
              </a:ext>
            </a:extLst>
          </a:blip>
          <a:srcRect r="14827"/>
          <a:stretch>
            <a:fillRect/>
          </a:stretch>
        </p:blipFill>
        <p:spPr bwMode="auto">
          <a:xfrm>
            <a:off x="1763713" y="1228725"/>
            <a:ext cx="5624512" cy="494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66750" y="165100"/>
            <a:ext cx="8458200" cy="838200"/>
          </a:xfrm>
          <a:solidFill>
            <a:srgbClr val="92D050"/>
          </a:solidFill>
        </p:spPr>
        <p:txBody>
          <a:bodyPr/>
          <a:lstStyle/>
          <a:p>
            <a:pPr algn="ctr" eaLnBrk="1" hangingPunct="1"/>
            <a:r>
              <a:rPr lang="en-US" sz="3600" smtClean="0">
                <a:ea typeface="ＭＳ Ｐゴシック" pitchFamily="34" charset="-128"/>
              </a:rPr>
              <a:t>Cuales son los Gastos Universitarios?</a:t>
            </a:r>
          </a:p>
        </p:txBody>
      </p:sp>
      <p:sp>
        <p:nvSpPr>
          <p:cNvPr id="5123" name="Rectangle 3"/>
          <p:cNvSpPr>
            <a:spLocks noGrp="1" noChangeArrowheads="1"/>
          </p:cNvSpPr>
          <p:nvPr>
            <p:ph idx="1"/>
          </p:nvPr>
        </p:nvSpPr>
        <p:spPr>
          <a:xfrm>
            <a:off x="820738" y="1531938"/>
            <a:ext cx="8229600" cy="4564062"/>
          </a:xfrm>
        </p:spPr>
        <p:txBody>
          <a:bodyPr/>
          <a:lstStyle/>
          <a:p>
            <a:pPr eaLnBrk="1" hangingPunct="1"/>
            <a:r>
              <a:rPr lang="es-ES" sz="3200" smtClean="0">
                <a:ea typeface="ＭＳ Ｐゴシック" pitchFamily="34" charset="-128"/>
              </a:rPr>
              <a:t>Matrícula / Cuotas</a:t>
            </a:r>
          </a:p>
          <a:p>
            <a:pPr eaLnBrk="1" hangingPunct="1"/>
            <a:r>
              <a:rPr lang="es-ES" sz="3200" smtClean="0">
                <a:ea typeface="ＭＳ Ｐゴシック" pitchFamily="34" charset="-128"/>
              </a:rPr>
              <a:t>Viviendas</a:t>
            </a:r>
          </a:p>
          <a:p>
            <a:pPr eaLnBrk="1" hangingPunct="1"/>
            <a:r>
              <a:rPr lang="es-ES" sz="3200" smtClean="0">
                <a:ea typeface="ＭＳ Ｐゴシック" pitchFamily="34" charset="-128"/>
              </a:rPr>
              <a:t>Comidas</a:t>
            </a:r>
          </a:p>
          <a:p>
            <a:pPr eaLnBrk="1" hangingPunct="1"/>
            <a:r>
              <a:rPr lang="es-ES" sz="3200" smtClean="0">
                <a:ea typeface="ＭＳ Ｐゴシック" pitchFamily="34" charset="-128"/>
              </a:rPr>
              <a:t>Comisiones de Salud</a:t>
            </a:r>
          </a:p>
          <a:p>
            <a:pPr eaLnBrk="1" hangingPunct="1"/>
            <a:r>
              <a:rPr lang="es-ES" sz="3200" smtClean="0">
                <a:ea typeface="ＭＳ Ｐゴシック" pitchFamily="34" charset="-128"/>
              </a:rPr>
              <a:t>Transporte</a:t>
            </a:r>
          </a:p>
          <a:p>
            <a:pPr eaLnBrk="1" hangingPunct="1"/>
            <a:r>
              <a:rPr lang="es-ES" sz="3200" smtClean="0">
                <a:ea typeface="ＭＳ Ｐゴシック" pitchFamily="34" charset="-128"/>
              </a:rPr>
              <a:t>Libros y útiles</a:t>
            </a:r>
          </a:p>
          <a:p>
            <a:pPr eaLnBrk="1" hangingPunct="1"/>
            <a:r>
              <a:rPr lang="es-ES" sz="3200" smtClean="0">
                <a:ea typeface="ＭＳ Ｐゴシック" pitchFamily="34" charset="-128"/>
              </a:rPr>
              <a:t>Gastos personales</a:t>
            </a:r>
            <a:endParaRPr lang="en-US" sz="3200" smtClean="0">
              <a:ea typeface="ＭＳ Ｐゴシック"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endParaRPr lang="en-US" smtClean="0">
              <a:ea typeface="ＭＳ Ｐゴシック" pitchFamily="34" charset="-128"/>
            </a:endParaRPr>
          </a:p>
        </p:txBody>
      </p:sp>
      <p:sp>
        <p:nvSpPr>
          <p:cNvPr id="6147" name="Content Placeholder 2"/>
          <p:cNvSpPr>
            <a:spLocks noGrp="1"/>
          </p:cNvSpPr>
          <p:nvPr>
            <p:ph idx="1"/>
          </p:nvPr>
        </p:nvSpPr>
        <p:spPr/>
        <p:txBody>
          <a:bodyPr/>
          <a:lstStyle/>
          <a:p>
            <a:endParaRPr lang="en-US" smtClean="0">
              <a:ea typeface="ＭＳ Ｐゴシック" pitchFamily="34" charset="-128"/>
            </a:endParaRPr>
          </a:p>
        </p:txBody>
      </p:sp>
      <p:sp>
        <p:nvSpPr>
          <p:cNvPr id="614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fld id="{9AC4FFDE-9EC8-4F9A-8F96-E7CFBE36FC34}" type="slidenum">
              <a:rPr lang="en-US" sz="2000" smtClean="0">
                <a:solidFill>
                  <a:schemeClr val="bg1"/>
                </a:solidFill>
              </a:rPr>
              <a:pPr/>
              <a:t>4</a:t>
            </a:fld>
            <a:endParaRPr lang="en-US" sz="2000" smtClean="0">
              <a:solidFill>
                <a:schemeClr val="bg1"/>
              </a:solidFill>
            </a:endParaRPr>
          </a:p>
        </p:txBody>
      </p:sp>
      <p:pic>
        <p:nvPicPr>
          <p:cNvPr id="614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37650"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rot="16200000">
            <a:off x="-2885281" y="2815431"/>
            <a:ext cx="6858000" cy="1227138"/>
          </a:xfrm>
          <a:solidFill>
            <a:srgbClr val="92D050"/>
          </a:solidFill>
        </p:spPr>
        <p:txBody>
          <a:bodyPr/>
          <a:lstStyle/>
          <a:p>
            <a:pPr algn="ctr"/>
            <a:r>
              <a:rPr lang="en-US" sz="3200" smtClean="0">
                <a:ea typeface="ＭＳ Ｐゴシック" pitchFamily="34" charset="-128"/>
              </a:rPr>
              <a:t>Total Cost of Attendance</a:t>
            </a:r>
            <a:br>
              <a:rPr lang="en-US" sz="3200" smtClean="0">
                <a:ea typeface="ＭＳ Ｐゴシック" pitchFamily="34" charset="-128"/>
              </a:rPr>
            </a:br>
            <a:r>
              <a:rPr lang="en-US" sz="3200" smtClean="0">
                <a:solidFill>
                  <a:srgbClr val="FF0000"/>
                </a:solidFill>
                <a:ea typeface="ＭＳ Ｐゴシック" pitchFamily="34" charset="-128"/>
              </a:rPr>
              <a:t>Costo Total de Asistencia</a:t>
            </a:r>
          </a:p>
        </p:txBody>
      </p:sp>
      <p:graphicFrame>
        <p:nvGraphicFramePr>
          <p:cNvPr id="5" name="Content Placeholder 4"/>
          <p:cNvGraphicFramePr>
            <a:graphicFrameLocks/>
          </p:cNvGraphicFramePr>
          <p:nvPr/>
        </p:nvGraphicFramePr>
        <p:xfrm>
          <a:off x="1157288" y="60325"/>
          <a:ext cx="7986713" cy="6797675"/>
        </p:xfrm>
        <a:graphic>
          <a:graphicData uri="http://schemas.openxmlformats.org/drawingml/2006/table">
            <a:tbl>
              <a:tblPr firstRow="1" bandRow="1">
                <a:tableStyleId>{5C22544A-7EE6-4342-B048-85BDC9FD1C3A}</a:tableStyleId>
              </a:tblPr>
              <a:tblGrid>
                <a:gridCol w="2231174"/>
                <a:gridCol w="1692806"/>
                <a:gridCol w="2144220"/>
                <a:gridCol w="1918513"/>
              </a:tblGrid>
              <a:tr h="983334">
                <a:tc>
                  <a:txBody>
                    <a:bodyPr/>
                    <a:lstStyle/>
                    <a:p>
                      <a:pPr algn="ctr"/>
                      <a:endParaRPr lang="en-US" sz="1800" i="1" u="sng" dirty="0" smtClean="0">
                        <a:solidFill>
                          <a:schemeClr val="tx1"/>
                        </a:solidFill>
                      </a:endParaRPr>
                    </a:p>
                    <a:p>
                      <a:pPr algn="ctr"/>
                      <a:r>
                        <a:rPr lang="en-US" sz="1800" i="1" u="sng" dirty="0" smtClean="0">
                          <a:solidFill>
                            <a:schemeClr val="tx1"/>
                          </a:solidFill>
                        </a:rPr>
                        <a:t>Budget</a:t>
                      </a:r>
                      <a:r>
                        <a:rPr lang="en-US" sz="1800" i="1" u="sng" baseline="0" dirty="0" smtClean="0">
                          <a:solidFill>
                            <a:schemeClr val="tx1"/>
                          </a:solidFill>
                        </a:rPr>
                        <a:t> Components</a:t>
                      </a:r>
                      <a:endParaRPr lang="en-US" sz="1800" i="1" u="sng" dirty="0">
                        <a:solidFill>
                          <a:schemeClr val="tx1"/>
                        </a:solidFill>
                      </a:endParaRPr>
                    </a:p>
                  </a:txBody>
                  <a:tcPr marL="91434" marR="91434"/>
                </a:tc>
                <a:tc>
                  <a:txBody>
                    <a:bodyPr/>
                    <a:lstStyle/>
                    <a:p>
                      <a:pPr algn="ctr"/>
                      <a:endParaRPr lang="en-US" sz="1800" i="1" u="sng" dirty="0" smtClean="0">
                        <a:solidFill>
                          <a:schemeClr val="tx1"/>
                        </a:solidFill>
                      </a:endParaRPr>
                    </a:p>
                    <a:p>
                      <a:pPr algn="ctr"/>
                      <a:r>
                        <a:rPr lang="en-US" sz="1800" i="1" u="sng" dirty="0" smtClean="0">
                          <a:solidFill>
                            <a:schemeClr val="tx1"/>
                          </a:solidFill>
                        </a:rPr>
                        <a:t>CUNY</a:t>
                      </a:r>
                      <a:endParaRPr lang="en-US" sz="1800" i="1" u="sng" dirty="0">
                        <a:solidFill>
                          <a:schemeClr val="tx1"/>
                        </a:solidFill>
                      </a:endParaRPr>
                    </a:p>
                  </a:txBody>
                  <a:tcPr marL="91434" marR="91434"/>
                </a:tc>
                <a:tc>
                  <a:txBody>
                    <a:bodyPr/>
                    <a:lstStyle/>
                    <a:p>
                      <a:pPr algn="ctr"/>
                      <a:endParaRPr lang="en-US" sz="1800" i="1" u="sng" dirty="0" smtClean="0">
                        <a:solidFill>
                          <a:schemeClr val="tx1"/>
                        </a:solidFill>
                      </a:endParaRPr>
                    </a:p>
                    <a:p>
                      <a:pPr algn="ctr"/>
                      <a:r>
                        <a:rPr lang="en-US" sz="1800" i="1" u="sng" dirty="0" smtClean="0">
                          <a:solidFill>
                            <a:schemeClr val="tx1"/>
                          </a:solidFill>
                        </a:rPr>
                        <a:t>SUNY</a:t>
                      </a:r>
                      <a:endParaRPr lang="en-US" sz="1800" i="1" u="sng" dirty="0">
                        <a:solidFill>
                          <a:schemeClr val="tx1"/>
                        </a:solidFill>
                      </a:endParaRPr>
                    </a:p>
                  </a:txBody>
                  <a:tcPr marL="91434" marR="91434"/>
                </a:tc>
                <a:tc>
                  <a:txBody>
                    <a:bodyPr/>
                    <a:lstStyle/>
                    <a:p>
                      <a:pPr algn="ctr"/>
                      <a:endParaRPr lang="en-US" sz="1800" i="1" u="sng" dirty="0" smtClean="0">
                        <a:solidFill>
                          <a:schemeClr val="tx1"/>
                        </a:solidFill>
                      </a:endParaRPr>
                    </a:p>
                    <a:p>
                      <a:pPr algn="ctr"/>
                      <a:r>
                        <a:rPr lang="en-US" sz="1800" i="1" u="sng" dirty="0" smtClean="0">
                          <a:solidFill>
                            <a:schemeClr val="tx1"/>
                          </a:solidFill>
                        </a:rPr>
                        <a:t>Private</a:t>
                      </a:r>
                      <a:endParaRPr lang="en-US" sz="1800" i="1" u="sng" dirty="0">
                        <a:solidFill>
                          <a:schemeClr val="tx1"/>
                        </a:solidFill>
                      </a:endParaRPr>
                    </a:p>
                  </a:txBody>
                  <a:tcPr marL="91434" marR="91434"/>
                </a:tc>
              </a:tr>
              <a:tr h="654765">
                <a:tc>
                  <a:txBody>
                    <a:bodyPr/>
                    <a:lstStyle/>
                    <a:p>
                      <a:r>
                        <a:rPr lang="en-US" sz="1800" b="1" dirty="0" smtClean="0"/>
                        <a:t>Tuition</a:t>
                      </a:r>
                    </a:p>
                    <a:p>
                      <a:r>
                        <a:rPr lang="en-US" sz="1800" b="0" i="1" dirty="0" smtClean="0"/>
                        <a:t>(</a:t>
                      </a:r>
                      <a:r>
                        <a:rPr lang="en-US" sz="1800" b="0" i="1" dirty="0" err="1" smtClean="0"/>
                        <a:t>Matriculacion</a:t>
                      </a:r>
                      <a:r>
                        <a:rPr lang="en-US" sz="1800" b="0" i="1" dirty="0" smtClean="0"/>
                        <a:t>)</a:t>
                      </a:r>
                      <a:endParaRPr lang="en-US" sz="1800" b="0" i="1" dirty="0"/>
                    </a:p>
                  </a:txBody>
                  <a:tcPr marL="91434" marR="91434"/>
                </a:tc>
                <a:tc>
                  <a:txBody>
                    <a:bodyPr/>
                    <a:lstStyle/>
                    <a:p>
                      <a:r>
                        <a:rPr lang="en-US" sz="1800" dirty="0" smtClean="0"/>
                        <a:t>5,430-4 yr</a:t>
                      </a:r>
                    </a:p>
                    <a:p>
                      <a:r>
                        <a:rPr lang="en-US" sz="1800" dirty="0" smtClean="0"/>
                        <a:t>3,900-2 yr</a:t>
                      </a:r>
                      <a:endParaRPr lang="en-US" sz="1800" dirty="0"/>
                    </a:p>
                  </a:txBody>
                  <a:tcPr marL="91434" marR="91434"/>
                </a:tc>
                <a:tc>
                  <a:txBody>
                    <a:bodyPr/>
                    <a:lstStyle/>
                    <a:p>
                      <a:r>
                        <a:rPr lang="en-US" sz="1800" dirty="0" smtClean="0"/>
                        <a:t>  5,570- 4 yr</a:t>
                      </a:r>
                    </a:p>
                    <a:p>
                      <a:r>
                        <a:rPr lang="en-US" sz="1800" dirty="0" smtClean="0"/>
                        <a:t>3,840-  2 yr </a:t>
                      </a:r>
                      <a:endParaRPr lang="en-US" sz="1800" dirty="0"/>
                    </a:p>
                  </a:txBody>
                  <a:tcPr marL="91434" marR="91434"/>
                </a:tc>
                <a:tc>
                  <a:txBody>
                    <a:bodyPr/>
                    <a:lstStyle/>
                    <a:p>
                      <a:r>
                        <a:rPr lang="en-US" sz="1800" dirty="0" smtClean="0"/>
                        <a:t>        39,990</a:t>
                      </a:r>
                      <a:endParaRPr lang="en-US" sz="1800" dirty="0"/>
                    </a:p>
                  </a:txBody>
                  <a:tcPr marL="91434" marR="91434"/>
                </a:tc>
              </a:tr>
              <a:tr h="671165">
                <a:tc>
                  <a:txBody>
                    <a:bodyPr/>
                    <a:lstStyle/>
                    <a:p>
                      <a:r>
                        <a:rPr lang="en-US" sz="1800" b="1" dirty="0" smtClean="0"/>
                        <a:t>Fees</a:t>
                      </a:r>
                    </a:p>
                    <a:p>
                      <a:r>
                        <a:rPr lang="en-US" sz="1800" b="0" i="1" dirty="0" smtClean="0"/>
                        <a:t>(</a:t>
                      </a:r>
                      <a:r>
                        <a:rPr lang="en-US" sz="1800" b="0" i="1" dirty="0" err="1" smtClean="0"/>
                        <a:t>Comisiones</a:t>
                      </a:r>
                      <a:r>
                        <a:rPr lang="en-US" sz="1800" b="0" i="1" dirty="0" smtClean="0"/>
                        <a:t>)</a:t>
                      </a:r>
                    </a:p>
                  </a:txBody>
                  <a:tcPr marL="91434" marR="91434"/>
                </a:tc>
                <a:tc>
                  <a:txBody>
                    <a:bodyPr/>
                    <a:lstStyle/>
                    <a:p>
                      <a:r>
                        <a:rPr lang="en-US" sz="1800" dirty="0" smtClean="0"/>
                        <a:t>      268</a:t>
                      </a:r>
                      <a:endParaRPr lang="en-US" sz="1800" dirty="0"/>
                    </a:p>
                  </a:txBody>
                  <a:tcPr marL="91434" marR="91434"/>
                </a:tc>
                <a:tc>
                  <a:txBody>
                    <a:bodyPr/>
                    <a:lstStyle/>
                    <a:p>
                      <a:r>
                        <a:rPr lang="en-US" sz="1800" dirty="0" smtClean="0"/>
                        <a:t>   1,340- 4 yr</a:t>
                      </a:r>
                    </a:p>
                    <a:p>
                      <a:r>
                        <a:rPr lang="en-US" sz="1800" dirty="0" smtClean="0"/>
                        <a:t>      520- 2 yr</a:t>
                      </a:r>
                      <a:endParaRPr lang="en-US" sz="1800" dirty="0"/>
                    </a:p>
                  </a:txBody>
                  <a:tcPr marL="91434" marR="91434"/>
                </a:tc>
                <a:tc>
                  <a:txBody>
                    <a:bodyPr/>
                    <a:lstStyle/>
                    <a:p>
                      <a:r>
                        <a:rPr lang="en-US" sz="1800" dirty="0" smtClean="0"/>
                        <a:t>              590</a:t>
                      </a:r>
                      <a:endParaRPr lang="en-US" sz="1800" dirty="0"/>
                    </a:p>
                  </a:txBody>
                  <a:tcPr marL="91434" marR="91434"/>
                </a:tc>
              </a:tr>
              <a:tr h="648634">
                <a:tc>
                  <a:txBody>
                    <a:bodyPr/>
                    <a:lstStyle/>
                    <a:p>
                      <a:r>
                        <a:rPr lang="en-US" sz="1800" b="1" dirty="0" smtClean="0"/>
                        <a:t>Room</a:t>
                      </a:r>
                      <a:r>
                        <a:rPr lang="en-US" sz="1800" b="1" baseline="0" dirty="0" smtClean="0"/>
                        <a:t> &amp; Board</a:t>
                      </a:r>
                    </a:p>
                    <a:p>
                      <a:r>
                        <a:rPr lang="en-US" sz="1800" b="0" i="1" baseline="0" dirty="0" smtClean="0"/>
                        <a:t>(</a:t>
                      </a:r>
                      <a:r>
                        <a:rPr lang="en-US" sz="1800" b="0" i="1" baseline="0" dirty="0" err="1" smtClean="0"/>
                        <a:t>Vivienda</a:t>
                      </a:r>
                      <a:r>
                        <a:rPr lang="en-US" sz="1800" b="0" i="1" baseline="0" dirty="0" smtClean="0"/>
                        <a:t>)</a:t>
                      </a:r>
                      <a:endParaRPr lang="en-US" sz="1800" b="0" i="1" dirty="0"/>
                    </a:p>
                  </a:txBody>
                  <a:tcPr marL="91434" marR="91434"/>
                </a:tc>
                <a:tc>
                  <a:txBody>
                    <a:bodyPr/>
                    <a:lstStyle/>
                    <a:p>
                      <a:r>
                        <a:rPr lang="en-US" sz="1800" dirty="0" smtClean="0"/>
                        <a:t>      N/A</a:t>
                      </a:r>
                      <a:endParaRPr lang="en-US" sz="1800" dirty="0"/>
                    </a:p>
                  </a:txBody>
                  <a:tcPr marL="91434" marR="91434"/>
                </a:tc>
                <a:tc>
                  <a:txBody>
                    <a:bodyPr/>
                    <a:lstStyle/>
                    <a:p>
                      <a:r>
                        <a:rPr lang="en-US" sz="1800" dirty="0" smtClean="0"/>
                        <a:t>        11,060</a:t>
                      </a:r>
                      <a:endParaRPr lang="en-US" sz="1800" dirty="0"/>
                    </a:p>
                  </a:txBody>
                  <a:tcPr marL="91434" marR="91434"/>
                </a:tc>
                <a:tc>
                  <a:txBody>
                    <a:bodyPr/>
                    <a:lstStyle/>
                    <a:p>
                      <a:r>
                        <a:rPr lang="en-US" sz="1800" dirty="0" smtClean="0"/>
                        <a:t>          8,967</a:t>
                      </a:r>
                      <a:endParaRPr lang="en-US" sz="1800" dirty="0"/>
                    </a:p>
                  </a:txBody>
                  <a:tcPr marL="91434" marR="91434"/>
                </a:tc>
              </a:tr>
              <a:tr h="983334">
                <a:tc>
                  <a:txBody>
                    <a:bodyPr/>
                    <a:lstStyle/>
                    <a:p>
                      <a:r>
                        <a:rPr lang="en-US" sz="1800" b="1" dirty="0" smtClean="0"/>
                        <a:t>Books &amp; Supplies</a:t>
                      </a:r>
                    </a:p>
                    <a:p>
                      <a:r>
                        <a:rPr lang="es-ES" sz="1800" i="1" dirty="0" smtClean="0">
                          <a:effectLst/>
                        </a:rPr>
                        <a:t>(Libros y útiles)</a:t>
                      </a:r>
                      <a:endParaRPr lang="en-US" sz="1800" b="1" i="1" dirty="0"/>
                    </a:p>
                  </a:txBody>
                  <a:tcPr marL="91434" marR="91434"/>
                </a:tc>
                <a:tc>
                  <a:txBody>
                    <a:bodyPr/>
                    <a:lstStyle/>
                    <a:p>
                      <a:r>
                        <a:rPr lang="en-US" sz="1800" dirty="0" smtClean="0"/>
                        <a:t>   1,248</a:t>
                      </a:r>
                      <a:endParaRPr lang="en-US" sz="1800" dirty="0"/>
                    </a:p>
                  </a:txBody>
                  <a:tcPr marL="91434" marR="91434"/>
                </a:tc>
                <a:tc>
                  <a:txBody>
                    <a:bodyPr/>
                    <a:lstStyle/>
                    <a:p>
                      <a:r>
                        <a:rPr lang="en-US" sz="1800" dirty="0" smtClean="0"/>
                        <a:t>          1,270</a:t>
                      </a:r>
                      <a:endParaRPr lang="en-US" sz="1800" dirty="0"/>
                    </a:p>
                  </a:txBody>
                  <a:tcPr marL="91434" marR="91434"/>
                </a:tc>
                <a:tc>
                  <a:txBody>
                    <a:bodyPr/>
                    <a:lstStyle/>
                    <a:p>
                      <a:r>
                        <a:rPr lang="en-US" sz="1800" dirty="0" smtClean="0"/>
                        <a:t>          1,100</a:t>
                      </a:r>
                      <a:endParaRPr lang="en-US" sz="1800" dirty="0"/>
                    </a:p>
                  </a:txBody>
                  <a:tcPr marL="91434" marR="91434"/>
                </a:tc>
              </a:tr>
              <a:tr h="648634">
                <a:tc>
                  <a:txBody>
                    <a:bodyPr/>
                    <a:lstStyle/>
                    <a:p>
                      <a:r>
                        <a:rPr lang="en-US" sz="1800" b="1" dirty="0" smtClean="0"/>
                        <a:t>Meals</a:t>
                      </a:r>
                    </a:p>
                    <a:p>
                      <a:r>
                        <a:rPr lang="en-US" sz="1800" b="0" i="1" u="none" dirty="0" smtClean="0"/>
                        <a:t>(Comida)</a:t>
                      </a:r>
                      <a:endParaRPr lang="en-US" sz="1800" b="0" i="1" u="none" dirty="0"/>
                    </a:p>
                  </a:txBody>
                  <a:tcPr marL="91434" marR="91434"/>
                </a:tc>
                <a:tc>
                  <a:txBody>
                    <a:bodyPr/>
                    <a:lstStyle/>
                    <a:p>
                      <a:r>
                        <a:rPr lang="en-US" sz="1800" dirty="0" smtClean="0"/>
                        <a:t>      N/A</a:t>
                      </a:r>
                      <a:endParaRPr lang="en-US" sz="1800" dirty="0"/>
                    </a:p>
                  </a:txBody>
                  <a:tcPr marL="91434" marR="91434"/>
                </a:tc>
                <a:tc>
                  <a:txBody>
                    <a:bodyPr/>
                    <a:lstStyle/>
                    <a:p>
                      <a:r>
                        <a:rPr lang="en-US" sz="1800" dirty="0" smtClean="0"/>
                        <a:t>     Included</a:t>
                      </a:r>
                      <a:endParaRPr lang="en-US" sz="1800" dirty="0"/>
                    </a:p>
                  </a:txBody>
                  <a:tcPr marL="91434" marR="91434"/>
                </a:tc>
                <a:tc>
                  <a:txBody>
                    <a:bodyPr/>
                    <a:lstStyle/>
                    <a:p>
                      <a:r>
                        <a:rPr lang="en-US" sz="1800" dirty="0" smtClean="0"/>
                        <a:t>     Included</a:t>
                      </a:r>
                      <a:endParaRPr lang="en-US" sz="1800" dirty="0"/>
                    </a:p>
                  </a:txBody>
                  <a:tcPr marL="91434" marR="91434"/>
                </a:tc>
              </a:tr>
              <a:tr h="569710">
                <a:tc>
                  <a:txBody>
                    <a:bodyPr/>
                    <a:lstStyle/>
                    <a:p>
                      <a:pPr marL="0" algn="l" defTabSz="914400" rtl="0" eaLnBrk="1" latinLnBrk="0" hangingPunct="1"/>
                      <a:r>
                        <a:rPr lang="en-US" sz="1800" b="1" kern="1200" dirty="0" smtClean="0">
                          <a:solidFill>
                            <a:schemeClr val="dk1"/>
                          </a:solidFill>
                          <a:latin typeface="+mn-lt"/>
                          <a:ea typeface="+mn-ea"/>
                          <a:cs typeface="+mn-cs"/>
                        </a:rPr>
                        <a:t>Transportation</a:t>
                      </a:r>
                      <a:endParaRPr lang="en-US" sz="1800" b="1" kern="1200" dirty="0">
                        <a:solidFill>
                          <a:schemeClr val="dk1"/>
                        </a:solidFill>
                        <a:latin typeface="+mn-lt"/>
                        <a:ea typeface="+mn-ea"/>
                        <a:cs typeface="+mn-cs"/>
                      </a:endParaRPr>
                    </a:p>
                  </a:txBody>
                  <a:tcPr marL="91434" marR="91434"/>
                </a:tc>
                <a:tc>
                  <a:txBody>
                    <a:bodyPr/>
                    <a:lstStyle/>
                    <a:p>
                      <a:r>
                        <a:rPr lang="en-US" sz="1800" dirty="0" smtClean="0"/>
                        <a:t>      986</a:t>
                      </a:r>
                      <a:endParaRPr lang="en-US" sz="1800" dirty="0"/>
                    </a:p>
                  </a:txBody>
                  <a:tcPr marL="91434" marR="91434"/>
                </a:tc>
                <a:tc>
                  <a:txBody>
                    <a:bodyPr/>
                    <a:lstStyle/>
                    <a:p>
                      <a:r>
                        <a:rPr lang="en-US" sz="1800" dirty="0" smtClean="0"/>
                        <a:t>         1,010</a:t>
                      </a:r>
                      <a:endParaRPr lang="en-US" sz="1800" dirty="0"/>
                    </a:p>
                  </a:txBody>
                  <a:tcPr marL="91434" marR="91434"/>
                </a:tc>
                <a:tc>
                  <a:txBody>
                    <a:bodyPr/>
                    <a:lstStyle/>
                    <a:p>
                      <a:r>
                        <a:rPr lang="en-US" sz="1800" dirty="0" smtClean="0"/>
                        <a:t>         Varies</a:t>
                      </a:r>
                      <a:endParaRPr lang="en-US" sz="1800" dirty="0"/>
                    </a:p>
                  </a:txBody>
                  <a:tcPr marL="91434" marR="91434"/>
                </a:tc>
              </a:tr>
              <a:tr h="983334">
                <a:tc>
                  <a:txBody>
                    <a:bodyPr/>
                    <a:lstStyle/>
                    <a:p>
                      <a:r>
                        <a:rPr lang="en-US" sz="1800" b="1" dirty="0" smtClean="0"/>
                        <a:t>Personal Expenses</a:t>
                      </a:r>
                    </a:p>
                    <a:p>
                      <a:r>
                        <a:rPr lang="es-ES" sz="1800" dirty="0" smtClean="0">
                          <a:effectLst/>
                        </a:rPr>
                        <a:t>(Gastos personales)</a:t>
                      </a:r>
                      <a:endParaRPr lang="en-US" sz="1800" b="1" dirty="0"/>
                    </a:p>
                  </a:txBody>
                  <a:tcPr marL="91434" marR="91434"/>
                </a:tc>
                <a:tc>
                  <a:txBody>
                    <a:bodyPr/>
                    <a:lstStyle/>
                    <a:p>
                      <a:r>
                        <a:rPr lang="en-US" sz="1800" dirty="0" smtClean="0"/>
                        <a:t>   1,780</a:t>
                      </a:r>
                      <a:endParaRPr lang="en-US" sz="1800" dirty="0"/>
                    </a:p>
                  </a:txBody>
                  <a:tcPr marL="91434" marR="91434"/>
                </a:tc>
                <a:tc>
                  <a:txBody>
                    <a:bodyPr/>
                    <a:lstStyle/>
                    <a:p>
                      <a:r>
                        <a:rPr lang="en-US" sz="1800" dirty="0" smtClean="0"/>
                        <a:t>          1,320</a:t>
                      </a:r>
                      <a:endParaRPr lang="en-US" sz="1800" dirty="0"/>
                    </a:p>
                  </a:txBody>
                  <a:tcPr marL="91434" marR="91434"/>
                </a:tc>
                <a:tc>
                  <a:txBody>
                    <a:bodyPr/>
                    <a:lstStyle/>
                    <a:p>
                      <a:pPr marL="0" algn="l" defTabSz="914400" rtl="0" eaLnBrk="1" latinLnBrk="0" hangingPunct="1"/>
                      <a:r>
                        <a:rPr lang="en-US" sz="1800" kern="1200" dirty="0" smtClean="0">
                          <a:solidFill>
                            <a:schemeClr val="dk1"/>
                          </a:solidFill>
                          <a:latin typeface="+mn-lt"/>
                          <a:ea typeface="+mn-ea"/>
                          <a:cs typeface="+mn-cs"/>
                        </a:rPr>
                        <a:t>            1,000</a:t>
                      </a:r>
                      <a:endParaRPr lang="en-US" sz="1800" kern="1200" dirty="0">
                        <a:solidFill>
                          <a:schemeClr val="dk1"/>
                        </a:solidFill>
                        <a:latin typeface="+mn-lt"/>
                        <a:ea typeface="+mn-ea"/>
                        <a:cs typeface="+mn-cs"/>
                      </a:endParaRPr>
                    </a:p>
                  </a:txBody>
                  <a:tcPr marL="91434" marR="91434"/>
                </a:tc>
              </a:tr>
              <a:tr h="654765">
                <a:tc>
                  <a:txBody>
                    <a:bodyPr/>
                    <a:lstStyle/>
                    <a:p>
                      <a:r>
                        <a:rPr lang="en-US" sz="1800" b="1" dirty="0" smtClean="0"/>
                        <a:t>TOTAL</a:t>
                      </a:r>
                      <a:r>
                        <a:rPr lang="en-US" sz="1800" b="1" baseline="0" dirty="0" smtClean="0"/>
                        <a:t> COA</a:t>
                      </a:r>
                      <a:endParaRPr lang="en-US" sz="1800" b="1" dirty="0"/>
                    </a:p>
                  </a:txBody>
                  <a:tcPr marL="91434" marR="91434"/>
                </a:tc>
                <a:tc>
                  <a:txBody>
                    <a:bodyPr/>
                    <a:lstStyle/>
                    <a:p>
                      <a:r>
                        <a:rPr lang="en-US" sz="1800" dirty="0" smtClean="0"/>
                        <a:t> $9,712-4</a:t>
                      </a:r>
                    </a:p>
                    <a:p>
                      <a:r>
                        <a:rPr lang="en-US" sz="1800" dirty="0" smtClean="0"/>
                        <a:t> $8,182-2</a:t>
                      </a:r>
                      <a:endParaRPr lang="en-US" sz="1800" dirty="0"/>
                    </a:p>
                  </a:txBody>
                  <a:tcPr marL="91434" marR="91434"/>
                </a:tc>
                <a:tc>
                  <a:txBody>
                    <a:bodyPr/>
                    <a:lstStyle/>
                    <a:p>
                      <a:r>
                        <a:rPr lang="en-US" sz="1800" dirty="0" smtClean="0"/>
                        <a:t>$21,570- 4</a:t>
                      </a:r>
                      <a:r>
                        <a:rPr lang="en-US" sz="1800" baseline="0" dirty="0" smtClean="0"/>
                        <a:t> </a:t>
                      </a:r>
                      <a:r>
                        <a:rPr lang="en-US" sz="1800" dirty="0" smtClean="0"/>
                        <a:t>yr</a:t>
                      </a:r>
                    </a:p>
                    <a:p>
                      <a:r>
                        <a:rPr lang="en-US" sz="1800" dirty="0" smtClean="0"/>
                        <a:t>$19,020- 2 yr</a:t>
                      </a:r>
                      <a:endParaRPr lang="en-US" sz="1800" dirty="0"/>
                    </a:p>
                  </a:txBody>
                  <a:tcPr marL="91434" marR="91434"/>
                </a:tc>
                <a:tc>
                  <a:txBody>
                    <a:bodyPr/>
                    <a:lstStyle/>
                    <a:p>
                      <a:r>
                        <a:rPr lang="en-US" sz="1800" dirty="0" smtClean="0"/>
                        <a:t>      $51,647</a:t>
                      </a:r>
                      <a:endParaRPr lang="en-US" sz="1800" dirty="0"/>
                    </a:p>
                  </a:txBody>
                  <a:tcPr marL="91434" marR="91434"/>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884238" y="241300"/>
            <a:ext cx="7937500" cy="620713"/>
          </a:xfrm>
          <a:solidFill>
            <a:srgbClr val="92D050"/>
          </a:solidFill>
        </p:spPr>
        <p:txBody>
          <a:bodyPr/>
          <a:lstStyle/>
          <a:p>
            <a:pPr algn="ctr" eaLnBrk="1" hangingPunct="1"/>
            <a:r>
              <a:rPr lang="en-US" sz="3600" smtClean="0">
                <a:ea typeface="ＭＳ Ｐゴシック" pitchFamily="34" charset="-128"/>
              </a:rPr>
              <a:t>Tipos de Ayuda Financiera</a:t>
            </a:r>
          </a:p>
        </p:txBody>
      </p:sp>
      <p:sp>
        <p:nvSpPr>
          <p:cNvPr id="4" name="Text Placeholder 3"/>
          <p:cNvSpPr>
            <a:spLocks noGrp="1"/>
          </p:cNvSpPr>
          <p:nvPr>
            <p:ph type="body" idx="2"/>
          </p:nvPr>
        </p:nvSpPr>
        <p:spPr>
          <a:xfrm>
            <a:off x="1004888" y="1073150"/>
            <a:ext cx="8097837" cy="5632450"/>
          </a:xfrm>
        </p:spPr>
        <p:txBody>
          <a:bodyPr>
            <a:normAutofit/>
          </a:bodyPr>
          <a:lstStyle/>
          <a:p>
            <a:pPr fontAlgn="auto">
              <a:spcAft>
                <a:spcPts val="0"/>
              </a:spcAft>
              <a:buFont typeface="Wingdings"/>
              <a:buNone/>
              <a:defRPr/>
            </a:pPr>
            <a:r>
              <a:rPr lang="en-US" sz="2000" b="1" u="sng" dirty="0" smtClean="0"/>
              <a:t>Grants (</a:t>
            </a:r>
            <a:r>
              <a:rPr lang="en-US" sz="2000" b="1" u="sng" dirty="0" err="1" smtClean="0">
                <a:solidFill>
                  <a:srgbClr val="FF0000"/>
                </a:solidFill>
              </a:rPr>
              <a:t>Subvenciones</a:t>
            </a:r>
            <a:r>
              <a:rPr lang="en-US" sz="2000" b="1" u="sng" dirty="0" smtClean="0"/>
              <a:t>)</a:t>
            </a:r>
          </a:p>
          <a:p>
            <a:pPr marL="285750" indent="-285750" fontAlgn="auto">
              <a:spcAft>
                <a:spcPts val="0"/>
              </a:spcAft>
              <a:buFont typeface="Arial" pitchFamily="34" charset="0"/>
              <a:buChar char="•"/>
              <a:defRPr/>
            </a:pPr>
            <a:r>
              <a:rPr lang="es-ES" sz="2000" dirty="0"/>
              <a:t>El dinero que no se tiene que devolver y generalmente se basa en la necesidad económica.</a:t>
            </a:r>
          </a:p>
          <a:p>
            <a:pPr fontAlgn="auto">
              <a:spcAft>
                <a:spcPts val="0"/>
              </a:spcAft>
              <a:defRPr/>
            </a:pPr>
            <a:endParaRPr lang="en-US" sz="1800" dirty="0"/>
          </a:p>
          <a:p>
            <a:pPr fontAlgn="auto">
              <a:spcAft>
                <a:spcPts val="0"/>
              </a:spcAft>
              <a:buFont typeface="Wingdings"/>
              <a:buNone/>
              <a:defRPr/>
            </a:pPr>
            <a:r>
              <a:rPr lang="en-US" sz="2000" b="1" u="sng" dirty="0" smtClean="0"/>
              <a:t>Scholarships (</a:t>
            </a:r>
            <a:r>
              <a:rPr lang="en-US" sz="2000" b="1" u="sng" dirty="0" err="1" smtClean="0">
                <a:solidFill>
                  <a:srgbClr val="FF0000"/>
                </a:solidFill>
              </a:rPr>
              <a:t>Becas</a:t>
            </a:r>
            <a:r>
              <a:rPr lang="en-US" sz="2000" b="1" u="sng" dirty="0" smtClean="0"/>
              <a:t>)</a:t>
            </a:r>
          </a:p>
          <a:p>
            <a:pPr marL="285750" indent="-285750" fontAlgn="auto">
              <a:spcAft>
                <a:spcPts val="0"/>
              </a:spcAft>
              <a:buFont typeface="Arial" pitchFamily="34" charset="0"/>
              <a:buChar char="•"/>
              <a:defRPr/>
            </a:pPr>
            <a:r>
              <a:rPr lang="es-ES" sz="2000" dirty="0"/>
              <a:t>El dinero que no se tiene que devolver y por lo general se concede sobre la base del mérito académico</a:t>
            </a:r>
            <a:r>
              <a:rPr lang="es-ES" sz="2000" dirty="0" smtClean="0"/>
              <a:t>.</a:t>
            </a:r>
          </a:p>
          <a:p>
            <a:pPr fontAlgn="auto">
              <a:spcAft>
                <a:spcPts val="0"/>
              </a:spcAft>
              <a:defRPr/>
            </a:pPr>
            <a:endParaRPr lang="en-US" sz="1800" dirty="0"/>
          </a:p>
          <a:p>
            <a:pPr fontAlgn="auto">
              <a:spcAft>
                <a:spcPts val="0"/>
              </a:spcAft>
              <a:buFont typeface="Wingdings"/>
              <a:buNone/>
              <a:defRPr/>
            </a:pPr>
            <a:r>
              <a:rPr lang="en-US" sz="2000" b="1" u="sng" dirty="0" smtClean="0"/>
              <a:t>Loans (</a:t>
            </a:r>
            <a:r>
              <a:rPr lang="en-US" sz="2000" b="1" u="sng" dirty="0" err="1" smtClean="0">
                <a:solidFill>
                  <a:srgbClr val="FF0000"/>
                </a:solidFill>
              </a:rPr>
              <a:t>Prestamos</a:t>
            </a:r>
            <a:r>
              <a:rPr lang="en-US" sz="2000" b="1" u="sng" dirty="0" smtClean="0"/>
              <a:t>)</a:t>
            </a:r>
          </a:p>
          <a:p>
            <a:pPr marL="285750" indent="-285750" fontAlgn="auto">
              <a:spcAft>
                <a:spcPts val="0"/>
              </a:spcAft>
              <a:buFont typeface="Arial" pitchFamily="34" charset="0"/>
              <a:buChar char="•"/>
              <a:defRPr/>
            </a:pPr>
            <a:r>
              <a:rPr lang="es-ES" sz="2000" dirty="0"/>
              <a:t>El dinero que se pide prestado para la escuela y debe ser devuelto con intereses.</a:t>
            </a:r>
            <a:br>
              <a:rPr lang="es-ES" sz="2000" dirty="0"/>
            </a:br>
            <a:r>
              <a:rPr lang="es-ES" sz="2000" dirty="0"/>
              <a:t>Las tasas de interés de rango 4.5% - 8.75%</a:t>
            </a:r>
          </a:p>
          <a:p>
            <a:pPr fontAlgn="auto">
              <a:spcAft>
                <a:spcPts val="0"/>
              </a:spcAft>
              <a:defRPr/>
            </a:pPr>
            <a:endParaRPr lang="en-US" sz="1800" dirty="0"/>
          </a:p>
          <a:p>
            <a:pPr fontAlgn="auto">
              <a:spcAft>
                <a:spcPts val="0"/>
              </a:spcAft>
              <a:buFont typeface="Wingdings"/>
              <a:buNone/>
              <a:defRPr/>
            </a:pPr>
            <a:r>
              <a:rPr lang="en-US" sz="2000" b="1" u="sng" dirty="0" smtClean="0"/>
              <a:t>Work- Study (</a:t>
            </a:r>
            <a:r>
              <a:rPr lang="en-US" sz="2000" b="1" u="sng" dirty="0" err="1" smtClean="0">
                <a:solidFill>
                  <a:srgbClr val="FF0000"/>
                </a:solidFill>
              </a:rPr>
              <a:t>Programas</a:t>
            </a:r>
            <a:r>
              <a:rPr lang="en-US" sz="2000" b="1" u="sng" dirty="0" smtClean="0">
                <a:solidFill>
                  <a:srgbClr val="FF0000"/>
                </a:solidFill>
              </a:rPr>
              <a:t> de </a:t>
            </a:r>
            <a:r>
              <a:rPr lang="en-US" sz="2000" b="1" u="sng" dirty="0" err="1" smtClean="0">
                <a:solidFill>
                  <a:srgbClr val="FF0000"/>
                </a:solidFill>
              </a:rPr>
              <a:t>Estudios</a:t>
            </a:r>
            <a:r>
              <a:rPr lang="en-US" sz="2000" b="1" u="sng" dirty="0" smtClean="0">
                <a:solidFill>
                  <a:srgbClr val="FF0000"/>
                </a:solidFill>
              </a:rPr>
              <a:t> y </a:t>
            </a:r>
            <a:r>
              <a:rPr lang="en-US" sz="2000" b="1" u="sng" dirty="0" err="1" smtClean="0">
                <a:solidFill>
                  <a:srgbClr val="FF0000"/>
                </a:solidFill>
              </a:rPr>
              <a:t>Trabajo</a:t>
            </a:r>
            <a:r>
              <a:rPr lang="en-US" sz="2000" b="1" u="sng" dirty="0" smtClean="0"/>
              <a:t>)</a:t>
            </a:r>
          </a:p>
          <a:p>
            <a:pPr marL="285750" indent="-285750" fontAlgn="auto">
              <a:spcAft>
                <a:spcPts val="0"/>
              </a:spcAft>
              <a:buFont typeface="Arial" pitchFamily="34" charset="0"/>
              <a:buChar char="•"/>
              <a:defRPr/>
            </a:pPr>
            <a:r>
              <a:rPr lang="es-ES" sz="2000" dirty="0"/>
              <a:t>El dinero obtenido de un trabajo que es proporcionado por la oficina de ayuda </a:t>
            </a:r>
            <a:r>
              <a:rPr lang="es-ES" sz="2000" dirty="0" smtClean="0"/>
              <a:t>financiera</a:t>
            </a:r>
            <a:endParaRPr lang="en-US" dirty="0"/>
          </a:p>
          <a:p>
            <a:pPr fontAlgn="auto">
              <a:spcAft>
                <a:spcPts val="0"/>
              </a:spcAft>
              <a:buFont typeface="Wingdings"/>
              <a:buNone/>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744538" y="165100"/>
            <a:ext cx="8229600" cy="838200"/>
          </a:xfrm>
          <a:solidFill>
            <a:srgbClr val="92D050"/>
          </a:solidFill>
        </p:spPr>
        <p:txBody>
          <a:bodyPr/>
          <a:lstStyle/>
          <a:p>
            <a:pPr algn="ctr"/>
            <a:r>
              <a:rPr lang="es-ES" sz="3200" smtClean="0">
                <a:ea typeface="ＭＳ Ｐゴシック" pitchFamily="34" charset="-128"/>
              </a:rPr>
              <a:t>Fuentes Principales de Ayuda Financiera</a:t>
            </a:r>
            <a:endParaRPr lang="en-US" sz="3200" smtClean="0">
              <a:ea typeface="ＭＳ Ｐゴシック" pitchFamily="34" charset="-128"/>
            </a:endParaRPr>
          </a:p>
        </p:txBody>
      </p:sp>
      <p:sp>
        <p:nvSpPr>
          <p:cNvPr id="9219" name="Content Placeholder 2"/>
          <p:cNvSpPr>
            <a:spLocks noGrp="1"/>
          </p:cNvSpPr>
          <p:nvPr>
            <p:ph sz="half" idx="1"/>
          </p:nvPr>
        </p:nvSpPr>
        <p:spPr>
          <a:xfrm>
            <a:off x="760413" y="1076325"/>
            <a:ext cx="4191000" cy="5781675"/>
          </a:xfrm>
        </p:spPr>
        <p:txBody>
          <a:bodyPr/>
          <a:lstStyle/>
          <a:p>
            <a:pPr>
              <a:buFont typeface="Wingdings" pitchFamily="2" charset="2"/>
              <a:buNone/>
            </a:pPr>
            <a:r>
              <a:rPr lang="en-US" b="1" u="sng" smtClean="0">
                <a:solidFill>
                  <a:srgbClr val="FF0000"/>
                </a:solidFill>
                <a:ea typeface="ＭＳ Ｐゴシック" pitchFamily="34" charset="-128"/>
              </a:rPr>
              <a:t>Federal Government</a:t>
            </a:r>
          </a:p>
          <a:p>
            <a:pPr>
              <a:buFont typeface="Wingdings" pitchFamily="2" charset="2"/>
              <a:buChar char="ü"/>
            </a:pPr>
            <a:r>
              <a:rPr lang="en-US" i="1" smtClean="0">
                <a:ea typeface="ＭＳ Ｐゴシック" pitchFamily="34" charset="-128"/>
              </a:rPr>
              <a:t> Pell Grant- </a:t>
            </a:r>
            <a:r>
              <a:rPr lang="en-US" smtClean="0">
                <a:ea typeface="ＭＳ Ｐゴシック" pitchFamily="34" charset="-128"/>
              </a:rPr>
              <a:t>$976- $5,550</a:t>
            </a:r>
          </a:p>
          <a:p>
            <a:pPr>
              <a:buFont typeface="Wingdings" pitchFamily="2" charset="2"/>
              <a:buChar char="ü"/>
            </a:pPr>
            <a:r>
              <a:rPr lang="en-US" i="1" smtClean="0">
                <a:ea typeface="ＭＳ Ｐゴシック" pitchFamily="34" charset="-128"/>
              </a:rPr>
              <a:t>FSEOG- </a:t>
            </a:r>
            <a:r>
              <a:rPr lang="en-US" smtClean="0">
                <a:ea typeface="ＭＳ Ｐゴシック" pitchFamily="34" charset="-128"/>
              </a:rPr>
              <a:t>Federal Supplemental Educational Opportunity- $4,000</a:t>
            </a:r>
          </a:p>
          <a:p>
            <a:pPr>
              <a:buFontTx/>
              <a:buNone/>
            </a:pPr>
            <a:r>
              <a:rPr lang="en-US" b="1" u="sng" smtClean="0">
                <a:solidFill>
                  <a:srgbClr val="FF0000"/>
                </a:solidFill>
                <a:ea typeface="ＭＳ Ｐゴシック" pitchFamily="34" charset="-128"/>
              </a:rPr>
              <a:t>State (Estado)</a:t>
            </a:r>
          </a:p>
          <a:p>
            <a:pPr>
              <a:buFont typeface="Wingdings" pitchFamily="2" charset="2"/>
              <a:buChar char="ü"/>
            </a:pPr>
            <a:r>
              <a:rPr lang="en-US" smtClean="0">
                <a:ea typeface="ＭＳ Ｐゴシック" pitchFamily="34" charset="-128"/>
              </a:rPr>
              <a:t> </a:t>
            </a:r>
            <a:r>
              <a:rPr lang="en-US" i="1" smtClean="0">
                <a:ea typeface="ＭＳ Ｐゴシック" pitchFamily="34" charset="-128"/>
              </a:rPr>
              <a:t>Tuition Assistance Program ( </a:t>
            </a:r>
            <a:r>
              <a:rPr lang="en-US" i="1" smtClean="0">
                <a:solidFill>
                  <a:srgbClr val="FF0000"/>
                </a:solidFill>
                <a:ea typeface="ＭＳ Ｐゴシック" pitchFamily="34" charset="-128"/>
              </a:rPr>
              <a:t>TAP</a:t>
            </a:r>
            <a:r>
              <a:rPr lang="en-US" i="1" smtClean="0">
                <a:ea typeface="ＭＳ Ｐゴシック" pitchFamily="34" charset="-128"/>
              </a:rPr>
              <a:t>)-</a:t>
            </a:r>
            <a:r>
              <a:rPr lang="en-US" smtClean="0">
                <a:ea typeface="ＭＳ Ｐゴシック" pitchFamily="34" charset="-128"/>
              </a:rPr>
              <a:t> $500- $5,500</a:t>
            </a:r>
          </a:p>
        </p:txBody>
      </p:sp>
      <p:sp>
        <p:nvSpPr>
          <p:cNvPr id="9220" name="Content Placeholder 3"/>
          <p:cNvSpPr>
            <a:spLocks noGrp="1"/>
          </p:cNvSpPr>
          <p:nvPr>
            <p:ph sz="half" idx="2"/>
          </p:nvPr>
        </p:nvSpPr>
        <p:spPr>
          <a:xfrm>
            <a:off x="4629150" y="911225"/>
            <a:ext cx="4495800" cy="5932488"/>
          </a:xfrm>
        </p:spPr>
        <p:txBody>
          <a:bodyPr/>
          <a:lstStyle/>
          <a:p>
            <a:pPr>
              <a:buFontTx/>
              <a:buNone/>
            </a:pPr>
            <a:r>
              <a:rPr lang="en-US" b="1" u="sng" smtClean="0">
                <a:solidFill>
                  <a:srgbClr val="FF0000"/>
                </a:solidFill>
                <a:ea typeface="ＭＳ Ｐゴシック" pitchFamily="34" charset="-128"/>
              </a:rPr>
              <a:t>School (Universidad)</a:t>
            </a:r>
          </a:p>
          <a:p>
            <a:pPr>
              <a:buFont typeface="Wingdings" pitchFamily="2" charset="2"/>
              <a:buChar char="ü"/>
            </a:pPr>
            <a:r>
              <a:rPr lang="en-US" i="1" smtClean="0">
                <a:ea typeface="ＭＳ Ｐゴシック" pitchFamily="34" charset="-128"/>
              </a:rPr>
              <a:t> Institutional Grants &amp; Scholarships- </a:t>
            </a:r>
            <a:r>
              <a:rPr lang="en-US" smtClean="0">
                <a:ea typeface="ＭＳ Ｐゴシック" pitchFamily="34" charset="-128"/>
              </a:rPr>
              <a:t>$250- total Cost of Attendance</a:t>
            </a:r>
          </a:p>
          <a:p>
            <a:pPr>
              <a:buFont typeface="Wingdings" pitchFamily="2" charset="2"/>
              <a:buChar char="ü"/>
            </a:pPr>
            <a:r>
              <a:rPr lang="en-US" i="1" smtClean="0">
                <a:ea typeface="ＭＳ Ｐゴシック" pitchFamily="34" charset="-128"/>
              </a:rPr>
              <a:t>Campus Based Federal Aid-</a:t>
            </a:r>
            <a:r>
              <a:rPr lang="en-US" smtClean="0">
                <a:ea typeface="ＭＳ Ｐゴシック" pitchFamily="34" charset="-128"/>
              </a:rPr>
              <a:t>Stafford Subsidized ($3,500)/Unsubsidized ($5,500) Loan, Perkins Loan ($5,500), Parent Plus Loan(COA)</a:t>
            </a:r>
          </a:p>
          <a:p>
            <a:pPr>
              <a:buFontTx/>
              <a:buNone/>
            </a:pPr>
            <a:r>
              <a:rPr lang="en-US" b="1" u="sng" smtClean="0">
                <a:solidFill>
                  <a:srgbClr val="FF0000"/>
                </a:solidFill>
                <a:ea typeface="ＭＳ Ｐゴシック" pitchFamily="34" charset="-128"/>
              </a:rPr>
              <a:t>Private Sources</a:t>
            </a:r>
          </a:p>
          <a:p>
            <a:pPr>
              <a:buFont typeface="Wingdings" pitchFamily="2" charset="2"/>
              <a:buChar char="ü"/>
            </a:pPr>
            <a:r>
              <a:rPr lang="en-US" i="1" smtClean="0">
                <a:ea typeface="ＭＳ Ｐゴシック" pitchFamily="34" charset="-128"/>
              </a:rPr>
              <a:t>Scholarships, Alternative Loans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701675" y="165100"/>
            <a:ext cx="8334375" cy="914400"/>
          </a:xfrm>
          <a:solidFill>
            <a:srgbClr val="92D050"/>
          </a:solidFill>
        </p:spPr>
        <p:txBody>
          <a:bodyPr/>
          <a:lstStyle/>
          <a:p>
            <a:pPr algn="ctr" eaLnBrk="1" hangingPunct="1"/>
            <a:r>
              <a:rPr lang="en-US" sz="2800" smtClean="0">
                <a:ea typeface="ＭＳ Ｐゴシック" pitchFamily="34" charset="-128"/>
              </a:rPr>
              <a:t>Aplicaciones de Ayudara Financiera Populares</a:t>
            </a:r>
          </a:p>
        </p:txBody>
      </p:sp>
      <p:sp>
        <p:nvSpPr>
          <p:cNvPr id="10243" name="Text Placeholder 2"/>
          <p:cNvSpPr>
            <a:spLocks noGrp="1"/>
          </p:cNvSpPr>
          <p:nvPr>
            <p:ph type="body" idx="1"/>
          </p:nvPr>
        </p:nvSpPr>
        <p:spPr>
          <a:xfrm>
            <a:off x="473075" y="1000125"/>
            <a:ext cx="4040188" cy="2574925"/>
          </a:xfrm>
        </p:spPr>
        <p:txBody>
          <a:bodyPr/>
          <a:lstStyle/>
          <a:p>
            <a:pPr marL="73025" algn="ctr">
              <a:lnSpc>
                <a:spcPct val="80000"/>
              </a:lnSpc>
            </a:pPr>
            <a:r>
              <a:rPr lang="en-US" sz="2800" smtClean="0">
                <a:solidFill>
                  <a:schemeClr val="accent2"/>
                </a:solidFill>
                <a:ea typeface="ＭＳ Ｐゴシック" pitchFamily="34" charset="-128"/>
              </a:rPr>
              <a:t>FAFSA</a:t>
            </a:r>
          </a:p>
          <a:p>
            <a:pPr marL="73025" algn="ctr">
              <a:lnSpc>
                <a:spcPct val="80000"/>
              </a:lnSpc>
            </a:pPr>
            <a:r>
              <a:rPr lang="en-US" smtClean="0">
                <a:ea typeface="ＭＳ Ｐゴシック" pitchFamily="34" charset="-128"/>
              </a:rPr>
              <a:t>FREE Application for Federal Student Aid</a:t>
            </a:r>
          </a:p>
          <a:p>
            <a:pPr marL="73025" algn="ctr">
              <a:lnSpc>
                <a:spcPct val="80000"/>
              </a:lnSpc>
            </a:pPr>
            <a:r>
              <a:rPr lang="en-US" smtClean="0">
                <a:ea typeface="ＭＳ Ｐゴシック" pitchFamily="34" charset="-128"/>
                <a:hlinkClick r:id="rId2"/>
              </a:rPr>
              <a:t>www.fafsa.ed.gov</a:t>
            </a:r>
            <a:endParaRPr lang="en-US" smtClean="0">
              <a:ea typeface="ＭＳ Ｐゴシック" pitchFamily="34" charset="-128"/>
            </a:endParaRPr>
          </a:p>
          <a:p>
            <a:pPr marL="73025" algn="ctr">
              <a:lnSpc>
                <a:spcPct val="80000"/>
              </a:lnSpc>
            </a:pPr>
            <a:r>
              <a:rPr lang="en-US" smtClean="0">
                <a:ea typeface="ＭＳ Ｐゴシック" pitchFamily="34" charset="-128"/>
              </a:rPr>
              <a:t>$976- $5,550</a:t>
            </a:r>
          </a:p>
          <a:p>
            <a:pPr marL="73025">
              <a:lnSpc>
                <a:spcPct val="80000"/>
              </a:lnSpc>
            </a:pPr>
            <a:endParaRPr lang="en-US" smtClean="0">
              <a:ea typeface="ＭＳ Ｐゴシック" pitchFamily="34" charset="-128"/>
            </a:endParaRPr>
          </a:p>
        </p:txBody>
      </p:sp>
      <p:sp>
        <p:nvSpPr>
          <p:cNvPr id="10244" name="Text Placeholder 4"/>
          <p:cNvSpPr>
            <a:spLocks noGrp="1"/>
          </p:cNvSpPr>
          <p:nvPr>
            <p:ph type="body" sz="half" idx="3"/>
          </p:nvPr>
        </p:nvSpPr>
        <p:spPr>
          <a:xfrm>
            <a:off x="4572000" y="923925"/>
            <a:ext cx="4041775" cy="2189163"/>
          </a:xfrm>
        </p:spPr>
        <p:txBody>
          <a:bodyPr/>
          <a:lstStyle/>
          <a:p>
            <a:pPr marL="73025" algn="ctr"/>
            <a:r>
              <a:rPr lang="en-US" sz="2800" smtClean="0">
                <a:solidFill>
                  <a:schemeClr val="accent2"/>
                </a:solidFill>
                <a:ea typeface="ＭＳ Ｐゴシック" pitchFamily="34" charset="-128"/>
              </a:rPr>
              <a:t>TAP</a:t>
            </a:r>
          </a:p>
          <a:p>
            <a:pPr marL="73025" algn="ctr"/>
            <a:r>
              <a:rPr lang="en-US" smtClean="0">
                <a:ea typeface="ＭＳ Ｐゴシック" pitchFamily="34" charset="-128"/>
              </a:rPr>
              <a:t>Tuition Assistance Program</a:t>
            </a:r>
          </a:p>
          <a:p>
            <a:pPr marL="73025" algn="ctr"/>
            <a:r>
              <a:rPr lang="en-US" smtClean="0">
                <a:ea typeface="ＭＳ Ｐゴシック" pitchFamily="34" charset="-128"/>
                <a:hlinkClick r:id="rId3"/>
              </a:rPr>
              <a:t>www.tapweb.org</a:t>
            </a:r>
            <a:r>
              <a:rPr lang="en-US" smtClean="0">
                <a:ea typeface="ＭＳ Ｐゴシック" pitchFamily="34" charset="-128"/>
              </a:rPr>
              <a:t> </a:t>
            </a:r>
          </a:p>
          <a:p>
            <a:pPr marL="73025" algn="ctr"/>
            <a:r>
              <a:rPr lang="en-US" smtClean="0">
                <a:ea typeface="ＭＳ Ｐゴシック" pitchFamily="34" charset="-128"/>
              </a:rPr>
              <a:t>$500-5,000</a:t>
            </a:r>
          </a:p>
        </p:txBody>
      </p:sp>
      <p:pic>
        <p:nvPicPr>
          <p:cNvPr id="10245" name="Picture 7" descr="FAFSA Web"/>
          <p:cNvPicPr>
            <a:picLocks noGrp="1" noChangeAspect="1" noChangeArrowheads="1"/>
          </p:cNvPicPr>
          <p:nvPr>
            <p:ph sz="quarter" idx="4294967295"/>
          </p:nvPr>
        </p:nvPicPr>
        <p:blipFill>
          <a:blip r:embed="rId4">
            <a:extLst>
              <a:ext uri="{28A0092B-C50C-407E-A947-70E740481C1C}">
                <a14:useLocalDpi xmlns:a14="http://schemas.microsoft.com/office/drawing/2010/main" val="0"/>
              </a:ext>
            </a:extLst>
          </a:blip>
          <a:srcRect/>
          <a:stretch>
            <a:fillRect/>
          </a:stretch>
        </p:blipFill>
        <p:spPr>
          <a:xfrm>
            <a:off x="1004888" y="4038600"/>
            <a:ext cx="1709737" cy="2057400"/>
          </a:xfrm>
        </p:spPr>
      </p:pic>
      <p:pic>
        <p:nvPicPr>
          <p:cNvPr id="10246" name="Picture 8" descr="Fafsa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8738" y="4038600"/>
            <a:ext cx="2057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9" descr="TAP"/>
          <p:cNvPicPr>
            <a:picLocks noGrp="1" noChangeAspect="1" noChangeArrowheads="1"/>
          </p:cNvPicPr>
          <p:nvPr>
            <p:ph sz="quarter" idx="4294967295"/>
          </p:nvPr>
        </p:nvPicPr>
        <p:blipFill>
          <a:blip r:embed="rId6">
            <a:extLst>
              <a:ext uri="{28A0092B-C50C-407E-A947-70E740481C1C}">
                <a14:useLocalDpi xmlns:a14="http://schemas.microsoft.com/office/drawing/2010/main" val="0"/>
              </a:ext>
            </a:extLst>
          </a:blip>
          <a:srcRect/>
          <a:stretch>
            <a:fillRect/>
          </a:stretch>
        </p:blipFill>
        <p:spPr>
          <a:xfrm>
            <a:off x="5486400" y="4038600"/>
            <a:ext cx="1676400" cy="2057400"/>
          </a:xfrm>
        </p:spPr>
      </p:pic>
      <p:pic>
        <p:nvPicPr>
          <p:cNvPr id="10248" name="Picture 10" descr="TAP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62800" y="4038600"/>
            <a:ext cx="1676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44538" y="165100"/>
            <a:ext cx="8305800" cy="684213"/>
          </a:xfrm>
          <a:solidFill>
            <a:srgbClr val="92D050"/>
          </a:solidFill>
        </p:spPr>
        <p:txBody>
          <a:bodyPr/>
          <a:lstStyle/>
          <a:p>
            <a:pPr algn="ctr" eaLnBrk="1" hangingPunct="1"/>
            <a:r>
              <a:rPr lang="en-US" sz="2800" smtClean="0">
                <a:ea typeface="ＭＳ Ｐゴシック" pitchFamily="34" charset="-128"/>
              </a:rPr>
              <a:t>Proposito de la Aplicacion de FAFSA y TAP</a:t>
            </a:r>
          </a:p>
        </p:txBody>
      </p:sp>
      <p:sp>
        <p:nvSpPr>
          <p:cNvPr id="3" name="Content Placeholder 2"/>
          <p:cNvSpPr>
            <a:spLocks noGrp="1"/>
          </p:cNvSpPr>
          <p:nvPr>
            <p:ph sz="half" idx="1"/>
          </p:nvPr>
        </p:nvSpPr>
        <p:spPr>
          <a:xfrm>
            <a:off x="854075" y="2016125"/>
            <a:ext cx="4779963" cy="4525963"/>
          </a:xfrm>
        </p:spPr>
        <p:txBody>
          <a:bodyPr>
            <a:normAutofit/>
          </a:bodyPr>
          <a:lstStyle/>
          <a:p>
            <a:pPr marL="411480" fontAlgn="auto">
              <a:spcAft>
                <a:spcPts val="0"/>
              </a:spcAft>
              <a:buFont typeface="Wingdings"/>
              <a:buChar char=""/>
              <a:defRPr/>
            </a:pPr>
            <a:r>
              <a:rPr lang="en-US" dirty="0" err="1" smtClean="0"/>
              <a:t>Entrando</a:t>
            </a:r>
            <a:r>
              <a:rPr lang="en-US" dirty="0" smtClean="0"/>
              <a:t>:</a:t>
            </a:r>
          </a:p>
          <a:p>
            <a:pPr marL="982980" lvl="1" indent="-514350" fontAlgn="auto">
              <a:spcAft>
                <a:spcPts val="0"/>
              </a:spcAft>
              <a:buFont typeface="Wingdings"/>
              <a:buAutoNum type="arabicPeriod"/>
              <a:defRPr/>
            </a:pPr>
            <a:r>
              <a:rPr lang="es-ES" dirty="0" smtClean="0"/>
              <a:t>Tamaño </a:t>
            </a:r>
            <a:r>
              <a:rPr lang="es-ES" dirty="0"/>
              <a:t>de la </a:t>
            </a:r>
            <a:r>
              <a:rPr lang="es-ES" dirty="0" smtClean="0"/>
              <a:t>familia</a:t>
            </a:r>
          </a:p>
          <a:p>
            <a:pPr marL="982980" lvl="1" indent="-514350" fontAlgn="auto">
              <a:spcAft>
                <a:spcPts val="0"/>
              </a:spcAft>
              <a:buFont typeface="Wingdings"/>
              <a:buAutoNum type="arabicPeriod"/>
              <a:defRPr/>
            </a:pPr>
            <a:r>
              <a:rPr lang="es-ES" dirty="0" smtClean="0"/>
              <a:t>El </a:t>
            </a:r>
            <a:r>
              <a:rPr lang="es-ES" dirty="0"/>
              <a:t>número </a:t>
            </a:r>
            <a:r>
              <a:rPr lang="es-ES" dirty="0" smtClean="0"/>
              <a:t>de estudiantes en </a:t>
            </a:r>
            <a:r>
              <a:rPr lang="es-ES" dirty="0"/>
              <a:t>la universidad en el </a:t>
            </a:r>
            <a:r>
              <a:rPr lang="es-ES" dirty="0" smtClean="0"/>
              <a:t>hogar</a:t>
            </a:r>
          </a:p>
          <a:p>
            <a:pPr marL="982980" lvl="1" indent="-514350" fontAlgn="auto">
              <a:spcAft>
                <a:spcPts val="0"/>
              </a:spcAft>
              <a:buFont typeface="Wingdings"/>
              <a:buAutoNum type="arabicPeriod"/>
              <a:defRPr/>
            </a:pPr>
            <a:r>
              <a:rPr lang="es-ES" dirty="0" smtClean="0"/>
              <a:t>Ingresos</a:t>
            </a:r>
          </a:p>
          <a:p>
            <a:pPr marL="982980" lvl="1" indent="-514350" fontAlgn="auto">
              <a:spcAft>
                <a:spcPts val="0"/>
              </a:spcAft>
              <a:buFont typeface="Wingdings"/>
              <a:buAutoNum type="arabicPeriod"/>
              <a:defRPr/>
            </a:pPr>
            <a:r>
              <a:rPr lang="es-ES" dirty="0" smtClean="0"/>
              <a:t>Información </a:t>
            </a:r>
            <a:r>
              <a:rPr lang="es-ES" dirty="0"/>
              <a:t>de propiedad de la familia</a:t>
            </a:r>
            <a:br>
              <a:rPr lang="es-ES" dirty="0"/>
            </a:br>
            <a:endParaRPr lang="es-ES" dirty="0" smtClean="0"/>
          </a:p>
          <a:p>
            <a:pPr marL="468630" lvl="1" indent="0" algn="ctr" fontAlgn="auto">
              <a:spcAft>
                <a:spcPts val="0"/>
              </a:spcAft>
              <a:buFontTx/>
              <a:buNone/>
              <a:defRPr/>
            </a:pPr>
            <a:r>
              <a:rPr lang="es-ES" b="1" dirty="0" smtClean="0"/>
              <a:t>= </a:t>
            </a:r>
            <a:r>
              <a:rPr lang="es-ES" b="1" dirty="0">
                <a:solidFill>
                  <a:schemeClr val="accent2"/>
                </a:solidFill>
              </a:rPr>
              <a:t>Un cálculo se completa (EFC</a:t>
            </a:r>
            <a:r>
              <a:rPr lang="es-ES" b="1" dirty="0" smtClean="0">
                <a:solidFill>
                  <a:schemeClr val="accent2"/>
                </a:solidFill>
              </a:rPr>
              <a:t>) </a:t>
            </a:r>
            <a:r>
              <a:rPr lang="es-ES" b="1" dirty="0" smtClean="0">
                <a:solidFill>
                  <a:srgbClr val="FF0000"/>
                </a:solidFill>
              </a:rPr>
              <a:t>(Aporte Familiar Previsto)</a:t>
            </a:r>
            <a:endParaRPr lang="en-US" b="1" dirty="0">
              <a:solidFill>
                <a:srgbClr val="FF0000"/>
              </a:solidFill>
            </a:endParaRPr>
          </a:p>
        </p:txBody>
      </p:sp>
      <p:pic>
        <p:nvPicPr>
          <p:cNvPr id="11268" name="Picture 5" descr="FSA"/>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a:xfrm>
            <a:off x="6072188" y="1758950"/>
            <a:ext cx="2654300" cy="1390650"/>
          </a:xfrm>
        </p:spPr>
      </p:pic>
      <p:pic>
        <p:nvPicPr>
          <p:cNvPr id="11269" name="Picture 6" descr="College Ai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2050" y="3352800"/>
            <a:ext cx="2076450" cy="128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0" name="TextBox 3"/>
          <p:cNvSpPr txBox="1">
            <a:spLocks noChangeArrowheads="1"/>
          </p:cNvSpPr>
          <p:nvPr/>
        </p:nvSpPr>
        <p:spPr bwMode="auto">
          <a:xfrm>
            <a:off x="615950" y="1076325"/>
            <a:ext cx="812958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a:solidFill>
                  <a:schemeClr val="tx1"/>
                </a:solidFill>
                <a:latin typeface="Times" pitchFamily="18" charset="0"/>
                <a:ea typeface="ＭＳ Ｐゴシック" pitchFamily="34" charset="-128"/>
              </a:defRPr>
            </a:lvl1pPr>
            <a:lvl2pPr marL="742950" indent="-285750">
              <a:defRPr sz="4400">
                <a:solidFill>
                  <a:schemeClr val="tx1"/>
                </a:solidFill>
                <a:latin typeface="Times" pitchFamily="18" charset="0"/>
                <a:ea typeface="ＭＳ Ｐゴシック" pitchFamily="34" charset="-128"/>
              </a:defRPr>
            </a:lvl2pPr>
            <a:lvl3pPr marL="1143000" indent="-228600">
              <a:defRPr sz="4400">
                <a:solidFill>
                  <a:schemeClr val="tx1"/>
                </a:solidFill>
                <a:latin typeface="Times" pitchFamily="18" charset="0"/>
                <a:ea typeface="ＭＳ Ｐゴシック" pitchFamily="34" charset="-128"/>
              </a:defRPr>
            </a:lvl3pPr>
            <a:lvl4pPr marL="1600200" indent="-228600">
              <a:defRPr sz="4400">
                <a:solidFill>
                  <a:schemeClr val="tx1"/>
                </a:solidFill>
                <a:latin typeface="Times" pitchFamily="18" charset="0"/>
                <a:ea typeface="ＭＳ Ｐゴシック" pitchFamily="34" charset="-128"/>
              </a:defRPr>
            </a:lvl4pPr>
            <a:lvl5pPr marL="2057400" indent="-228600">
              <a:defRPr sz="4400">
                <a:solidFill>
                  <a:schemeClr val="tx1"/>
                </a:solidFill>
                <a:latin typeface="Times" pitchFamily="18" charset="0"/>
                <a:ea typeface="ＭＳ Ｐゴシック" pitchFamily="34" charset="-128"/>
              </a:defRPr>
            </a:lvl5pPr>
            <a:lvl6pPr marL="25146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6pPr>
            <a:lvl7pPr marL="29718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7pPr>
            <a:lvl8pPr marL="34290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8pPr>
            <a:lvl9pPr marL="3886200" indent="-228600" eaLnBrk="0" fontAlgn="base" hangingPunct="0">
              <a:spcBef>
                <a:spcPct val="0"/>
              </a:spcBef>
              <a:spcAft>
                <a:spcPct val="0"/>
              </a:spcAft>
              <a:defRPr sz="4400">
                <a:solidFill>
                  <a:schemeClr val="tx1"/>
                </a:solidFill>
                <a:latin typeface="Times" pitchFamily="18" charset="0"/>
                <a:ea typeface="ＭＳ Ｐゴシック" pitchFamily="34" charset="-128"/>
              </a:defRPr>
            </a:lvl9pPr>
          </a:lstStyle>
          <a:p>
            <a:r>
              <a:rPr lang="es-ES" sz="2800"/>
              <a:t>Para medir la capacidad de un estudiante / incapacidad para pagar su educación:</a:t>
            </a:r>
            <a:endParaRPr lang="en-US" sz="2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1448</TotalTime>
  <Words>2533</Words>
  <Application>Microsoft Office PowerPoint</Application>
  <PresentationFormat>Letter Paper (8.5x11 in)</PresentationFormat>
  <Paragraphs>246</Paragraphs>
  <Slides>22</Slides>
  <Notes>5</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Blank Presentation</vt:lpstr>
      <vt:lpstr>PowerPoint Presentation</vt:lpstr>
      <vt:lpstr>Que es Financial Aid o Ayuda Financiera?</vt:lpstr>
      <vt:lpstr>Cuales son los Gastos Universitarios?</vt:lpstr>
      <vt:lpstr>PowerPoint Presentation</vt:lpstr>
      <vt:lpstr>Total Cost of Attendance Costo Total de Asistencia</vt:lpstr>
      <vt:lpstr>Tipos de Ayuda Financiera</vt:lpstr>
      <vt:lpstr>Fuentes Principales de Ayuda Financiera</vt:lpstr>
      <vt:lpstr>Aplicaciones de Ayudara Financiera Populares</vt:lpstr>
      <vt:lpstr>Proposito de la Aplicacion de FAFSA y TAP</vt:lpstr>
      <vt:lpstr>Que es el Aporte Familiar Previsto (EFC)</vt:lpstr>
      <vt:lpstr>Como es Determinada Su Necesidad Economica?</vt:lpstr>
      <vt:lpstr>¿Qué Necesitas Para Calificar Para Ayuda Financiera?</vt:lpstr>
      <vt:lpstr>Los 7 Pasos Para Llenar una Solicitud</vt:lpstr>
      <vt:lpstr>Los 7 Pasos Para Llenar una Solicitud</vt:lpstr>
      <vt:lpstr>Scenarios- Dependiente Vs. Independiente</vt:lpstr>
      <vt:lpstr>PowerPoint Presentation</vt:lpstr>
      <vt:lpstr>PowerPoint Presentation</vt:lpstr>
      <vt:lpstr>PowerPoint Presentation</vt:lpstr>
      <vt:lpstr>PowerPoint Presentation</vt:lpstr>
      <vt:lpstr>PowerPoint Presentation</vt:lpstr>
      <vt:lpstr>PowerPoint Presentation</vt:lpstr>
      <vt:lpstr>¿Dudas o Preguntas? </vt:lpstr>
    </vt:vector>
  </TitlesOfParts>
  <Company>Low + Associates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Burt</dc:creator>
  <cp:lastModifiedBy>admin</cp:lastModifiedBy>
  <cp:revision>182</cp:revision>
  <dcterms:created xsi:type="dcterms:W3CDTF">2012-02-13T17:08:12Z</dcterms:created>
  <dcterms:modified xsi:type="dcterms:W3CDTF">2013-04-26T18:46:54Z</dcterms:modified>
</cp:coreProperties>
</file>