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2" r:id="rId4"/>
    <p:sldId id="257" r:id="rId5"/>
    <p:sldId id="258" r:id="rId6"/>
    <p:sldId id="259" r:id="rId7"/>
    <p:sldId id="260" r:id="rId8"/>
    <p:sldId id="261" r:id="rId9"/>
    <p:sldId id="263" r:id="rId10"/>
    <p:sldId id="267" r:id="rId11"/>
    <p:sldId id="265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1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28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5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503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8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0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04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5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0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11E8-E2D0-4596-BBAC-73EEBE8BC31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676EA-72A8-418F-8A83-A115AB1D2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16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77026"/>
            <a:ext cx="8686800" cy="137160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ESL Writing Lesson</a:t>
            </a:r>
            <a:br>
              <a:rPr lang="en-US" dirty="0" smtClean="0"/>
            </a:br>
            <a:r>
              <a:rPr lang="en-US" dirty="0" smtClean="0"/>
              <a:t>Ms. </a:t>
            </a:r>
            <a:r>
              <a:rPr lang="en-US" dirty="0" err="1" smtClean="0"/>
              <a:t>Shury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0" y="269557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" y="1676401"/>
            <a:ext cx="8686800" cy="48936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Aim: </a:t>
            </a:r>
            <a:r>
              <a:rPr lang="en-US" sz="2400" dirty="0" smtClean="0"/>
              <a:t> How does a writer use persuasive techniques to convince readers to share his or her point of view?</a:t>
            </a:r>
            <a:endParaRPr lang="en-US" sz="2400" b="1" dirty="0" smtClean="0"/>
          </a:p>
          <a:p>
            <a:endParaRPr lang="en-US" sz="2400" b="1" dirty="0" smtClean="0"/>
          </a:p>
          <a:p>
            <a:r>
              <a:rPr lang="en-US" sz="2400" b="1" dirty="0" smtClean="0"/>
              <a:t>Learning Objective- Students will:</a:t>
            </a:r>
          </a:p>
          <a:p>
            <a:pPr marL="285750" indent="-285750">
              <a:buFontTx/>
              <a:buChar char="-"/>
            </a:pPr>
            <a:r>
              <a:rPr lang="en-US" sz="2400" dirty="0" smtClean="0"/>
              <a:t>Study a picture for persuasive technique used.</a:t>
            </a:r>
          </a:p>
          <a:p>
            <a:endParaRPr lang="en-US" sz="2400" dirty="0" smtClean="0"/>
          </a:p>
          <a:p>
            <a:pPr marL="285750" indent="-285750">
              <a:buFontTx/>
              <a:buChar char="-"/>
            </a:pPr>
            <a:r>
              <a:rPr lang="en-US" sz="2400" dirty="0" smtClean="0"/>
              <a:t>Read a TV excerpt and highlight the  persuasive techniques.</a:t>
            </a:r>
          </a:p>
          <a:p>
            <a:endParaRPr lang="en-US" sz="2400" dirty="0" smtClean="0"/>
          </a:p>
          <a:p>
            <a:pPr marL="285750" indent="-285750">
              <a:buFontTx/>
              <a:buChar char="-"/>
            </a:pPr>
            <a:r>
              <a:rPr lang="en-US" sz="2400" dirty="0" smtClean="0"/>
              <a:t>Identify writers claim and counter claim in the writing selection using a graphic organizer.</a:t>
            </a:r>
          </a:p>
          <a:p>
            <a:endParaRPr lang="en-US" sz="2400" dirty="0" smtClean="0"/>
          </a:p>
          <a:p>
            <a:pPr marL="285750" indent="-285750">
              <a:buFontTx/>
              <a:buChar char="-"/>
            </a:pPr>
            <a:r>
              <a:rPr lang="en-US" sz="2400" dirty="0" smtClean="0"/>
              <a:t>Write an opinion paragraph in response to the reading.</a:t>
            </a:r>
          </a:p>
          <a:p>
            <a:pPr marL="285750" indent="-285750">
              <a:buFontTx/>
              <a:buChar char="-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867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9906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Direct Instruction: Identifying Evidence</a:t>
            </a:r>
            <a:br>
              <a:rPr lang="en-US" sz="3200" b="1" dirty="0" smtClean="0"/>
            </a:br>
            <a:r>
              <a:rPr lang="en-US" sz="3200" b="1" dirty="0" smtClean="0"/>
              <a:t>What Persuasive Techniques is used in this Paragraph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sz="3500" dirty="0" smtClean="0"/>
              <a:t>The sports car is popular for many reasons. </a:t>
            </a:r>
            <a:r>
              <a:rPr lang="en-US" sz="3500" u="sng" dirty="0" smtClean="0">
                <a:solidFill>
                  <a:srgbClr val="FF0000"/>
                </a:solidFill>
              </a:rPr>
              <a:t>The most important reason is that it can outperform other cars on narrow roads</a:t>
            </a:r>
            <a:r>
              <a:rPr lang="en-US" sz="3500" dirty="0" smtClean="0">
                <a:solidFill>
                  <a:srgbClr val="FF0000"/>
                </a:solidFill>
              </a:rPr>
              <a:t>.</a:t>
            </a:r>
            <a:r>
              <a:rPr lang="en-US" sz="3500" dirty="0" smtClean="0"/>
              <a:t> This is why it was created in the first place. It is the safer vehicle on winding roads, too. </a:t>
            </a:r>
            <a:r>
              <a:rPr lang="en-US" sz="3500" u="sng" dirty="0" smtClean="0">
                <a:solidFill>
                  <a:srgbClr val="C00000"/>
                </a:solidFill>
              </a:rPr>
              <a:t>The sports car is smaller, lighter and lower than most cars. It can turn within a shorter radius. It weighs less so the engine does not have to work hard as the engine of a larger car</a:t>
            </a:r>
            <a:r>
              <a:rPr lang="en-US" sz="3500" dirty="0" smtClean="0">
                <a:solidFill>
                  <a:srgbClr val="C00000"/>
                </a:solidFill>
              </a:rPr>
              <a:t>. </a:t>
            </a:r>
            <a:r>
              <a:rPr lang="en-US" sz="3500" u="sng" dirty="0" smtClean="0">
                <a:solidFill>
                  <a:srgbClr val="C00000"/>
                </a:solidFill>
              </a:rPr>
              <a:t>The breaks do not have to work very hard either; because of the low center of gravity</a:t>
            </a:r>
            <a:r>
              <a:rPr lang="en-US" sz="3500" dirty="0" smtClean="0"/>
              <a:t>, a sports car hugs the road at all speeds. No wonder the sports car has always been a popular kind of car.</a:t>
            </a:r>
          </a:p>
        </p:txBody>
      </p:sp>
    </p:spTree>
    <p:extLst>
      <p:ext uri="{BB962C8B-B14F-4D97-AF65-F5344CB8AC3E}">
        <p14:creationId xmlns:p14="http://schemas.microsoft.com/office/powerpoint/2010/main" val="358422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/>
              <a:t>Student Activity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Direction:</a:t>
            </a:r>
          </a:p>
          <a:p>
            <a:pPr lvl="1"/>
            <a:r>
              <a:rPr lang="en-US" dirty="0" smtClean="0"/>
              <a:t>Read the article “Identifying Propaganda Techniques” by Carol O’Sullivan.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Highlight the persuasive techniques present and name them.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Identify the writers claim and counterargument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Write an opinion paragraph in response to the reading.</a:t>
            </a:r>
          </a:p>
          <a:p>
            <a:pPr lvl="2"/>
            <a:r>
              <a:rPr lang="en-US" b="1" dirty="0" smtClean="0"/>
              <a:t>Guiding Question</a:t>
            </a:r>
            <a:r>
              <a:rPr lang="en-US" dirty="0" smtClean="0"/>
              <a:t>: Do you agree or disagree with the writer’s claim or counterclaim? Explain using evidence from the text.</a:t>
            </a:r>
          </a:p>
        </p:txBody>
      </p:sp>
    </p:spTree>
    <p:extLst>
      <p:ext uri="{BB962C8B-B14F-4D97-AF65-F5344CB8AC3E}">
        <p14:creationId xmlns:p14="http://schemas.microsoft.com/office/powerpoint/2010/main" val="385850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b="1" dirty="0" smtClean="0"/>
              <a:t>Wrap Up/ Exit Slip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two (2) things you learned today and say how you will use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16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b="1" dirty="0" smtClean="0"/>
              <a:t>CCLS : ESL Intermediate Standards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sz="3400" dirty="0" smtClean="0"/>
              <a:t>W.6.1.1. a- Introduce claim(s) and organize the reasons and evidence clearly. </a:t>
            </a:r>
          </a:p>
          <a:p>
            <a:pPr marL="0" indent="0">
              <a:buNone/>
            </a:pPr>
            <a:endParaRPr lang="en-US" sz="3400" dirty="0"/>
          </a:p>
          <a:p>
            <a:r>
              <a:rPr lang="en-US" sz="3400" dirty="0" smtClean="0"/>
              <a:t>W.6.1.1. b- Introduce Support claim(s) with clear reasons and relevant evidence</a:t>
            </a:r>
          </a:p>
          <a:p>
            <a:pPr marL="0" indent="0">
              <a:buNone/>
            </a:pPr>
            <a:endParaRPr lang="en-US" sz="3400" dirty="0" smtClean="0"/>
          </a:p>
          <a:p>
            <a:r>
              <a:rPr lang="en-US" sz="3400" dirty="0" smtClean="0"/>
              <a:t>SL.6.1.1- engage effectively in a range of collaborative discussions.</a:t>
            </a:r>
          </a:p>
          <a:p>
            <a:pPr marL="0" indent="0">
              <a:buNone/>
            </a:pPr>
            <a:endParaRPr lang="en-US" sz="3400" dirty="0" smtClean="0"/>
          </a:p>
          <a:p>
            <a:r>
              <a:rPr lang="en-US" sz="3400" dirty="0" smtClean="0"/>
              <a:t> </a:t>
            </a:r>
            <a:r>
              <a:rPr lang="en-US" sz="3400" dirty="0"/>
              <a:t>RI 6.1.1. Cite textual evidence to support analysis of what the text says explicitly as well as inferences drawn from the </a:t>
            </a:r>
            <a:r>
              <a:rPr lang="en-US" sz="3400" dirty="0" smtClean="0"/>
              <a:t>text.</a:t>
            </a:r>
          </a:p>
          <a:p>
            <a:endParaRPr lang="en-US" sz="3400" dirty="0"/>
          </a:p>
          <a:p>
            <a:r>
              <a:rPr lang="en-US" sz="3400" dirty="0"/>
              <a:t> RI 6.2.6. Determine the author’s point of view or purpose in a text and/explain how it is conveyed in the text. 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29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Do Now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sz="4000" dirty="0" smtClean="0"/>
              <a:t>Directions:</a:t>
            </a:r>
          </a:p>
          <a:p>
            <a:pPr lvl="1"/>
            <a:r>
              <a:rPr lang="en-US" sz="4000" dirty="0" smtClean="0"/>
              <a:t>In your small groups study the pictures carefully and discuss the persuasive techniques.</a:t>
            </a:r>
          </a:p>
          <a:p>
            <a:pPr marL="457200" lvl="1" indent="0">
              <a:buNone/>
            </a:pPr>
            <a:endParaRPr lang="en-US" sz="4000" dirty="0" smtClean="0"/>
          </a:p>
          <a:p>
            <a:pPr lvl="1"/>
            <a:r>
              <a:rPr lang="en-US" sz="4000" dirty="0" smtClean="0"/>
              <a:t>Then respond to the questions on the ad.</a:t>
            </a:r>
          </a:p>
        </p:txBody>
      </p:sp>
    </p:spTree>
    <p:extLst>
      <p:ext uri="{BB962C8B-B14F-4D97-AF65-F5344CB8AC3E}">
        <p14:creationId xmlns:p14="http://schemas.microsoft.com/office/powerpoint/2010/main" val="292734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What is the advertisement trying to persuade us to do? What persuasive device(s) is used?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905000"/>
            <a:ext cx="7772400" cy="4572000"/>
          </a:xfrm>
        </p:spPr>
      </p:pic>
    </p:spTree>
    <p:extLst>
      <p:ext uri="{BB962C8B-B14F-4D97-AF65-F5344CB8AC3E}">
        <p14:creationId xmlns:p14="http://schemas.microsoft.com/office/powerpoint/2010/main" val="193508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the advertisement trying to persuade us to do? What persuasive device(s) is used?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828800"/>
            <a:ext cx="5257800" cy="4568320"/>
          </a:xfrm>
        </p:spPr>
      </p:pic>
    </p:spTree>
    <p:extLst>
      <p:ext uri="{BB962C8B-B14F-4D97-AF65-F5344CB8AC3E}">
        <p14:creationId xmlns:p14="http://schemas.microsoft.com/office/powerpoint/2010/main" val="58827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the advertisement trying to persuade us to do? What persuasive device(s) is used?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9" y="1524000"/>
            <a:ext cx="4423749" cy="3657600"/>
          </a:xfrm>
        </p:spPr>
      </p:pic>
      <p:sp>
        <p:nvSpPr>
          <p:cNvPr id="6" name="TextBox 5"/>
          <p:cNvSpPr txBox="1"/>
          <p:nvPr/>
        </p:nvSpPr>
        <p:spPr>
          <a:xfrm>
            <a:off x="190856" y="5334000"/>
            <a:ext cx="8532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experts praise Forester as the “right vehicle  for the times” love wins. Because we build Forester like we build all our Subaru vehicles with uncompromising safety, go-anywhere capability and lasting durability. Owners understand that, and now the experts’ hearts have skipped a beat. Love. Is what makes a Subaru, a Subaru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09600" y="4572000"/>
            <a:ext cx="1295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86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the advertisement trying to persuade us to do? What persuasive device(s) is used?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958180"/>
            <a:ext cx="5562600" cy="4315154"/>
          </a:xfrm>
        </p:spPr>
      </p:pic>
    </p:spTree>
    <p:extLst>
      <p:ext uri="{BB962C8B-B14F-4D97-AF65-F5344CB8AC3E}">
        <p14:creationId xmlns:p14="http://schemas.microsoft.com/office/powerpoint/2010/main" val="367971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the advertisement trying to persuade us to do? What persuasive device(s) is used?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76400"/>
            <a:ext cx="7315200" cy="4724400"/>
          </a:xfrm>
        </p:spPr>
      </p:pic>
    </p:spTree>
    <p:extLst>
      <p:ext uri="{BB962C8B-B14F-4D97-AF65-F5344CB8AC3E}">
        <p14:creationId xmlns:p14="http://schemas.microsoft.com/office/powerpoint/2010/main" val="422221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/>
              <a:t>Review of Persuasive Techniques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All writings are constructed by authors for a specific purpose (to inform, persuade/convince, educate, entertain)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There are implicit (hidden) and explicit (clearly stated) in a piece of literature.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Persuasive writing has different purposes, structures and audiences. It serves to clarify a definition, explain a cause and effect relationship, make a judgment or advocate an action.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People construct meaning from different literature by using their prior knowledge, beliefs and experiences.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432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653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ESL Writing Lesson Ms. Shury</vt:lpstr>
      <vt:lpstr>CCLS : ESL Intermediate Standards</vt:lpstr>
      <vt:lpstr>Do Now</vt:lpstr>
      <vt:lpstr>What is the advertisement trying to persuade us to do? What persuasive device(s) is used? </vt:lpstr>
      <vt:lpstr>What is the advertisement trying to persuade us to do? What persuasive device(s) is used? </vt:lpstr>
      <vt:lpstr>What is the advertisement trying to persuade us to do? What persuasive device(s) is used? </vt:lpstr>
      <vt:lpstr>What is the advertisement trying to persuade us to do? What persuasive device(s) is used? </vt:lpstr>
      <vt:lpstr>What is the advertisement trying to persuade us to do? What persuasive device(s) is used? </vt:lpstr>
      <vt:lpstr>Review of Persuasive Techniques</vt:lpstr>
      <vt:lpstr>Direct Instruction: Identifying Evidence What Persuasive Techniques is used in this Paragraph?</vt:lpstr>
      <vt:lpstr>Student Activity</vt:lpstr>
      <vt:lpstr>Wrap Up/ Exit Slip</vt:lpstr>
    </vt:vector>
  </TitlesOfParts>
  <Company>New York City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admin</cp:lastModifiedBy>
  <cp:revision>14</cp:revision>
  <dcterms:created xsi:type="dcterms:W3CDTF">2014-06-09T19:32:31Z</dcterms:created>
  <dcterms:modified xsi:type="dcterms:W3CDTF">2014-06-20T19:16:41Z</dcterms:modified>
</cp:coreProperties>
</file>