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r:id="rId1"/>
  </p:sldMasterIdLst>
  <p:sldIdLst>
    <p:sldId id="256" r:id="rId2"/>
    <p:sldId id="260" r:id="rId3"/>
    <p:sldId id="263" r:id="rId4"/>
    <p:sldId id="268" r:id="rId5"/>
    <p:sldId id="264" r:id="rId6"/>
    <p:sldId id="259" r:id="rId7"/>
    <p:sldId id="269" r:id="rId8"/>
    <p:sldId id="261" r:id="rId9"/>
    <p:sldId id="270" r:id="rId10"/>
    <p:sldId id="271" r:id="rId11"/>
    <p:sldId id="272" r:id="rId12"/>
    <p:sldId id="262" r:id="rId13"/>
    <p:sldId id="265" r:id="rId14"/>
    <p:sldId id="266" r:id="rId15"/>
    <p:sldId id="267" r:id="rId1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24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1E0D3E0-1930-49F0-A66D-DED38E9071E3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E92C497-F096-4317-9F42-FFA2DF1C2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266700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Baskerville Old Face" panose="02020602080505020303" pitchFamily="18" charset="0"/>
              </a:rPr>
              <a:t>Literacy Now In the Content Area: Scaffolding for  Reading Comprehension</a:t>
            </a:r>
            <a:endParaRPr lang="en-US" sz="3600" dirty="0">
              <a:latin typeface="Baskerville Old Face" panose="02020602080505020303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4953000"/>
            <a:ext cx="7543800" cy="685800"/>
          </a:xfrm>
        </p:spPr>
        <p:txBody>
          <a:bodyPr>
            <a:noAutofit/>
          </a:bodyPr>
          <a:lstStyle/>
          <a:p>
            <a:r>
              <a:rPr lang="en-US" sz="1600" b="1" dirty="0" smtClean="0"/>
              <a:t>Facilitators: Shanita </a:t>
            </a:r>
            <a:r>
              <a:rPr lang="en-US" sz="1600" b="1" dirty="0" err="1" smtClean="0"/>
              <a:t>Rapatalo</a:t>
            </a:r>
            <a:r>
              <a:rPr lang="en-US" sz="1600" b="1" dirty="0" smtClean="0"/>
              <a:t> &amp; Tashema Spence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0251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65760"/>
            <a:ext cx="7810500" cy="548640"/>
          </a:xfrm>
        </p:spPr>
        <p:txBody>
          <a:bodyPr/>
          <a:lstStyle/>
          <a:p>
            <a:r>
              <a:rPr lang="en-US" b="1" dirty="0" smtClean="0"/>
              <a:t>After Reading: Reader Response/Summary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/>
              <a:t>After Reading Strategy: </a:t>
            </a:r>
            <a:r>
              <a:rPr lang="en-US" dirty="0"/>
              <a:t>What after reading strategy will </a:t>
            </a:r>
            <a:r>
              <a:rPr lang="en-US" dirty="0" smtClean="0"/>
              <a:t>best support student understand of the text?</a:t>
            </a:r>
            <a:endParaRPr lang="en-US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Summary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Reader Response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Quick Write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Graphic </a:t>
            </a:r>
            <a:r>
              <a:rPr lang="en-US" dirty="0" smtClean="0"/>
              <a:t>Organizer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 smtClean="0"/>
              <a:t>Timeline</a:t>
            </a:r>
            <a:endParaRPr lang="en-US" dirty="0" smtClean="0"/>
          </a:p>
          <a:p>
            <a:r>
              <a:rPr lang="en-US" dirty="0"/>
              <a:t> </a:t>
            </a:r>
          </a:p>
          <a:p>
            <a:r>
              <a:rPr lang="en-US" u="sng" dirty="0"/>
              <a:t>After Reading Strategy:  Reader Response- Summary </a:t>
            </a:r>
            <a:r>
              <a:rPr lang="en-US" dirty="0"/>
              <a:t> </a:t>
            </a:r>
          </a:p>
          <a:p>
            <a:r>
              <a:rPr lang="en-US" dirty="0"/>
              <a:t> Write a summary discussing the conventional and subversive meaning of the poem using evidence from the text.  (Independent writing)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79298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701040"/>
          </a:xfrm>
        </p:spPr>
        <p:txBody>
          <a:bodyPr/>
          <a:lstStyle/>
          <a:p>
            <a:r>
              <a:rPr lang="en-US" dirty="0"/>
              <a:t>Debrief  </a:t>
            </a:r>
            <a:r>
              <a:rPr lang="en-US" dirty="0" smtClean="0"/>
              <a:t>After </a:t>
            </a:r>
            <a:r>
              <a:rPr lang="en-US" dirty="0"/>
              <a:t>Reading Strategy/ Discuss Implications for Instruction: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295400"/>
            <a:ext cx="6035040" cy="3385077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 smtClean="0"/>
              <a:t>What </a:t>
            </a:r>
            <a:r>
              <a:rPr lang="en-US" dirty="0"/>
              <a:t>do you notice yourself or others doing during this activity?</a:t>
            </a:r>
          </a:p>
          <a:p>
            <a:pPr lvl="0">
              <a:buFont typeface="Arial" panose="020B0604020202020204" pitchFamily="34" charset="0"/>
              <a:buChar char="•"/>
            </a:pPr>
            <a:endParaRPr lang="en-US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What do you notice the facilitator doing?</a:t>
            </a:r>
          </a:p>
          <a:p>
            <a:pPr lvl="0">
              <a:buFont typeface="Arial" panose="020B0604020202020204" pitchFamily="34" charset="0"/>
              <a:buChar char="•"/>
            </a:pPr>
            <a:endParaRPr lang="en-US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How could this activity support students to prepare for the coming text—related to content in the text and/or skills needed to tackle the text?   </a:t>
            </a:r>
          </a:p>
          <a:p>
            <a:pPr lvl="0">
              <a:buFont typeface="Arial" panose="020B0604020202020204" pitchFamily="34" charset="0"/>
              <a:buChar char="•"/>
            </a:pPr>
            <a:endParaRPr lang="en-US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What is the teacher’s role in this process?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973201"/>
            <a:ext cx="1597025" cy="285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50892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Pulling It Together</a:t>
            </a:r>
            <a:r>
              <a:rPr lang="en-US" sz="3200" b="1" dirty="0" smtClean="0"/>
              <a:t>!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 algn="ctr">
              <a:buFont typeface="Arial" panose="020B0604020202020204" pitchFamily="34" charset="0"/>
              <a:buChar char="•"/>
            </a:pPr>
            <a:r>
              <a:rPr lang="en-US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 did all of these reading scaffolds set our students up for success when tackling our content area text?</a:t>
            </a:r>
            <a:endParaRPr lang="en-US" sz="2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0425" y="2514600"/>
            <a:ext cx="28956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2850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 to Our Classrooms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Revisit response to initial question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/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buNone/>
            </a:pP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“What do your students struggle with when engaged in content area reading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</a:p>
          <a:p>
            <a:pPr marL="457200" lvl="1" indent="0">
              <a:buNone/>
            </a:pPr>
            <a:endPara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buNone/>
            </a:pP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Choose one identified student struggle (individually) and use the OAR template to design a sequence of before, during, and after reading scaffolds that support student comprehension of a different short text and addresses the chosen literacy struggle.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6262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Share Out. (10 minutes)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en-U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buFont typeface="Arial" pitchFamily="34" charset="0"/>
              <a:buChar char="•"/>
            </a:pPr>
            <a:r>
              <a:rPr lang="en-US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Why did you choose each scaffold?</a:t>
            </a:r>
          </a:p>
          <a:p>
            <a:pPr lvl="0">
              <a:buFont typeface="Arial" pitchFamily="34" charset="0"/>
              <a:buChar char="•"/>
            </a:pPr>
            <a:endParaRPr lang="en-US" sz="20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n-US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 does all three scaffolds work together to support literacy learning?</a:t>
            </a:r>
          </a:p>
          <a:p>
            <a:pPr algn="ctr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0512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 Evaluations.  (5 minutes)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Please take time to honestly complete your  evaluation form.  </a:t>
            </a:r>
          </a:p>
          <a:p>
            <a:pPr lvl="0"/>
            <a:endParaRPr lang="en-US" dirty="0"/>
          </a:p>
          <a:p>
            <a:pPr lvl="0"/>
            <a:endParaRPr lang="en-US" dirty="0" smtClean="0">
              <a:effectLst/>
            </a:endParaRPr>
          </a:p>
          <a:p>
            <a:pPr lvl="0"/>
            <a:endParaRPr lang="en-US" dirty="0"/>
          </a:p>
          <a:p>
            <a:pPr marL="0" lvl="0" indent="0">
              <a:buNone/>
            </a:pPr>
            <a:endParaRPr lang="en-US" dirty="0" smtClean="0">
              <a:effectLst/>
            </a:endParaRPr>
          </a:p>
          <a:p>
            <a:pPr marL="0" lvl="0" indent="0" algn="ctr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572000" y="2138363"/>
            <a:ext cx="3886200" cy="28451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838200" y="2438400"/>
            <a:ext cx="2743200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7346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Activator/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Hook (10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1"/>
            <a:ext cx="6019800" cy="3352800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endParaRPr lang="en-US" sz="20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 do you define “literacy” in your content area?</a:t>
            </a:r>
          </a:p>
          <a:p>
            <a:pPr marL="0" lvl="1" indent="0">
              <a:buNone/>
            </a:pPr>
            <a:endParaRPr lang="en-US" sz="2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What do your students struggle with when engaged in content area reading?</a:t>
            </a:r>
          </a:p>
          <a:p>
            <a:pPr lvl="1">
              <a:buFont typeface="Arial" pitchFamily="34" charset="0"/>
              <a:buChar char="•"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Please respond on chart paper posted on the wall</a:t>
            </a:r>
            <a:endParaRPr lang="en-US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705600" y="1143000"/>
            <a:ext cx="20447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6125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Session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Participants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engage in a series of pre-, during, and after reading strategies while engaging with a shared text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Participants will evaluate how these supports may best help students increase their understanding of content mastery of literacy skills and apply them in the context of our own classrooms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7612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Guiding </a:t>
            </a:r>
            <a:r>
              <a:rPr lang="en-US" b="1" dirty="0" smtClean="0"/>
              <a:t>Questions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88152" y="1143000"/>
            <a:ext cx="3166756" cy="35798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91000" y="1219199"/>
            <a:ext cx="4343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do we define “literacy” in our content area? </a:t>
            </a:r>
          </a:p>
          <a:p>
            <a:pPr lvl="0"/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How do we support students before, during, and after engaging with text to increase their level of comprehension?</a:t>
            </a:r>
          </a:p>
          <a:p>
            <a:pPr lvl="0"/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x-none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can I improve reading instruction to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 </a:t>
            </a:r>
            <a:r>
              <a:rPr lang="x-none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student outcomes? How can we build our repertoire of reading strategies?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28993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Lesson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Participants will interpret the poem 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Road Not Taken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by Robert Frost and use supporting details to identify the central idea of the poem.  (Text RA- Poetry Unit)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Participants will identify and discuss the conventional and subversive message of the poem using examples from the text to support each message.  (RA- Poetry Unit, Day 2&amp;3 LO)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Participants will write a summary of the poem using explicit quotes from the text.  (RA- Poetry Unit,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2&amp;3, LO)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1104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00038854"/>
              </p:ext>
            </p:extLst>
          </p:nvPr>
        </p:nvGraphicFramePr>
        <p:xfrm>
          <a:off x="457200" y="1051968"/>
          <a:ext cx="8229600" cy="387179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14800"/>
                <a:gridCol w="4114800"/>
              </a:tblGrid>
              <a:tr h="40527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 Divergent Road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An Iceberg</a:t>
                      </a:r>
                      <a:endParaRPr lang="en-US" dirty="0"/>
                    </a:p>
                  </a:txBody>
                  <a:tcPr/>
                </a:tc>
              </a:tr>
              <a:tr h="3466518"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914400" y="1752600"/>
            <a:ext cx="3301156" cy="2819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105400" y="1600200"/>
            <a:ext cx="3124200" cy="3124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2286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Pre-Reading Strategy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Activating Background Knowledge and Making Connections Using Graphics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Questioning (10mins)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" y="5105400"/>
            <a:ext cx="807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Task: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the pictures,  then discuss what you see and your interpretation of each picture with your partner.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might these picture connect with the poem “ The Road Not Taken” by Robert Frost?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4861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520940" cy="99060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Debrief  Pre- Reading Strategy</a:t>
            </a:r>
            <a:r>
              <a:rPr lang="en-US" dirty="0"/>
              <a:t>/ </a:t>
            </a:r>
            <a:r>
              <a:rPr lang="en-US" dirty="0" smtClean="0"/>
              <a:t>Discuss Implications </a:t>
            </a:r>
            <a:r>
              <a:rPr lang="en-US" dirty="0"/>
              <a:t>for </a:t>
            </a:r>
            <a:r>
              <a:rPr lang="en-US" dirty="0" smtClean="0"/>
              <a:t>Instruction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6263640" cy="3579849"/>
          </a:xfrm>
        </p:spPr>
        <p:txBody>
          <a:bodyPr/>
          <a:lstStyle/>
          <a:p>
            <a:pPr lvl="0"/>
            <a:endParaRPr lang="en-US" dirty="0" smtClean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 smtClean="0"/>
              <a:t>What </a:t>
            </a:r>
            <a:r>
              <a:rPr lang="en-US" dirty="0"/>
              <a:t>do you notice yourself or others doing during this activity</a:t>
            </a:r>
            <a:r>
              <a:rPr lang="en-US" dirty="0" smtClean="0"/>
              <a:t>?</a:t>
            </a:r>
          </a:p>
          <a:p>
            <a:pPr lvl="0">
              <a:buFont typeface="Arial" panose="020B0604020202020204" pitchFamily="34" charset="0"/>
              <a:buChar char="•"/>
            </a:pPr>
            <a:endParaRPr lang="en-US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What do you notice the facilitator doing</a:t>
            </a:r>
            <a:r>
              <a:rPr lang="en-US" dirty="0" smtClean="0"/>
              <a:t>?</a:t>
            </a:r>
          </a:p>
          <a:p>
            <a:pPr lvl="0">
              <a:buFont typeface="Arial" panose="020B0604020202020204" pitchFamily="34" charset="0"/>
              <a:buChar char="•"/>
            </a:pPr>
            <a:endParaRPr lang="en-US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How could this activity support students to prepare for the coming text—related to content in the text and/or skills needed to tackle the text?   </a:t>
            </a:r>
            <a:endParaRPr lang="en-US" dirty="0" smtClean="0"/>
          </a:p>
          <a:p>
            <a:pPr lvl="0">
              <a:buFont typeface="Arial" panose="020B0604020202020204" pitchFamily="34" charset="0"/>
              <a:buChar char="•"/>
            </a:pPr>
            <a:endParaRPr lang="en-US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What is the teacher’s role in this process</a:t>
            </a:r>
            <a:r>
              <a:rPr lang="en-US" dirty="0" smtClean="0"/>
              <a:t>?</a:t>
            </a:r>
          </a:p>
          <a:p>
            <a:pPr marL="0" lvl="0" indent="0"/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8999" y="1676400"/>
            <a:ext cx="1450975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56179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4677142"/>
              </p:ext>
            </p:extLst>
          </p:nvPr>
        </p:nvGraphicFramePr>
        <p:xfrm>
          <a:off x="152400" y="152400"/>
          <a:ext cx="8839200" cy="64012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38400"/>
                <a:gridCol w="1981200"/>
                <a:gridCol w="1447800"/>
                <a:gridCol w="2971800"/>
              </a:tblGrid>
              <a:tr h="309754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“The Road</a:t>
                      </a:r>
                      <a:r>
                        <a:rPr lang="en-US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Not Taken” by Robert Frost</a:t>
                      </a:r>
                      <a:endParaRPr 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20303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Conventional Meaning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(Literal)</a:t>
                      </a:r>
                      <a:endParaRPr lang="en-US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Poem’s Text</a:t>
                      </a:r>
                      <a:endParaRPr lang="en-US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Subversive</a:t>
                      </a:r>
                      <a:r>
                        <a:rPr lang="en-US" sz="1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Meaning</a:t>
                      </a:r>
                    </a:p>
                    <a:p>
                      <a:pPr algn="ctr"/>
                      <a:r>
                        <a:rPr lang="en-US" sz="1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(Metaphorical)</a:t>
                      </a:r>
                      <a:endParaRPr lang="en-US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05364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Two roads diverged in a yellow wood,</a:t>
                      </a:r>
                    </a:p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sorry I could not travel</a:t>
                      </a:r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both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be on traveler, long I stood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looked down one as far as I could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where it bent in the undergrowth;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31553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Then</a:t>
                      </a:r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took the other as just fair,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having perhaps the better claim,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Because it was grassy and wanted wear;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Though as for that the passing there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Had worn them really about the same,</a:t>
                      </a:r>
                      <a:endPara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076426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both that morning equally lay</a:t>
                      </a:r>
                    </a:p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leaves no step had trodden black.</a:t>
                      </a:r>
                    </a:p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Oh I kept the first for another</a:t>
                      </a:r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day!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Yet knowing how way leads on to way,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doubted if I should ever come back,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94095"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shall be telling this with a sigh</a:t>
                      </a:r>
                    </a:p>
                    <a:p>
                      <a:pPr algn="ctr"/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Somewhere</a:t>
                      </a:r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ages and ages hence: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Two roads diverged in a wood, and I—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took the one less traveled by,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that has made all the difference. </a:t>
                      </a:r>
                      <a:endParaRPr lang="en-US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09754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Poem’s Conventional Interpretation: </a:t>
                      </a:r>
                      <a:endParaRPr lang="en-US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The Poem’s Subversive Message:</a:t>
                      </a:r>
                      <a:endParaRPr lang="en-US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20303">
                <a:tc gridSpan="2"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6164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3400"/>
            <a:ext cx="7520940" cy="701040"/>
          </a:xfrm>
        </p:spPr>
        <p:txBody>
          <a:bodyPr/>
          <a:lstStyle/>
          <a:p>
            <a:r>
              <a:rPr lang="en-US" b="1" dirty="0"/>
              <a:t>Debrief  </a:t>
            </a:r>
            <a:r>
              <a:rPr lang="en-US" b="1" dirty="0" smtClean="0"/>
              <a:t>During- </a:t>
            </a:r>
            <a:r>
              <a:rPr lang="en-US" b="1" dirty="0"/>
              <a:t>Reading Strategy/ Discuss Implications for </a:t>
            </a:r>
            <a:r>
              <a:rPr lang="en-US" b="1" dirty="0" smtClean="0"/>
              <a:t>Instruction 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371600"/>
            <a:ext cx="5730240" cy="3308877"/>
          </a:xfrm>
        </p:spPr>
        <p:txBody>
          <a:bodyPr>
            <a:normAutofit fontScale="47500" lnSpcReduction="20000"/>
          </a:bodyPr>
          <a:lstStyle/>
          <a:p>
            <a:pPr lvl="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600" dirty="0" smtClean="0"/>
              <a:t>What </a:t>
            </a:r>
            <a:r>
              <a:rPr lang="en-US" sz="3600" dirty="0"/>
              <a:t>do you notice yourself or others doing during this activity?</a:t>
            </a:r>
          </a:p>
          <a:p>
            <a:pPr lvl="0">
              <a:buFont typeface="Arial" panose="020B0604020202020204" pitchFamily="34" charset="0"/>
              <a:buChar char="•"/>
            </a:pPr>
            <a:endParaRPr lang="en-US" sz="3600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600" dirty="0"/>
              <a:t>What do you notice the facilitator doing?</a:t>
            </a:r>
          </a:p>
          <a:p>
            <a:pPr lvl="0">
              <a:buFont typeface="Arial" panose="020B0604020202020204" pitchFamily="34" charset="0"/>
              <a:buChar char="•"/>
            </a:pPr>
            <a:endParaRPr lang="en-US" sz="3600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600" dirty="0"/>
              <a:t>How could this activity support students to prepare for the coming text—related to content in the text and/or skills needed to tackle the text?   </a:t>
            </a:r>
          </a:p>
          <a:p>
            <a:pPr lvl="0">
              <a:buFont typeface="Arial" panose="020B0604020202020204" pitchFamily="34" charset="0"/>
              <a:buChar char="•"/>
            </a:pPr>
            <a:endParaRPr lang="en-US" sz="3600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600" dirty="0"/>
              <a:t>What is the teacher’s role in this process?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3600" dirty="0"/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295400"/>
            <a:ext cx="1676400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698798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ngles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356</TotalTime>
  <Words>932</Words>
  <Application>Microsoft Office PowerPoint</Application>
  <PresentationFormat>On-screen Show (4:3)</PresentationFormat>
  <Paragraphs>116</Paragraphs>
  <Slides>15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Angles</vt:lpstr>
      <vt:lpstr>Literacy Now In the Content Area: Scaffolding for  Reading Comprehension</vt:lpstr>
      <vt:lpstr>Activator/Hook (10 mins)</vt:lpstr>
      <vt:lpstr>Session Objectives</vt:lpstr>
      <vt:lpstr>Guiding Questions</vt:lpstr>
      <vt:lpstr> Lesson Objectives </vt:lpstr>
      <vt:lpstr>Slide 6</vt:lpstr>
      <vt:lpstr> Debrief  Pre- Reading Strategy/ Discuss Implications for Instruction </vt:lpstr>
      <vt:lpstr>Slide 8</vt:lpstr>
      <vt:lpstr>Debrief  During- Reading Strategy/ Discuss Implications for Instruction  </vt:lpstr>
      <vt:lpstr>After Reading: Reader Response/Summary</vt:lpstr>
      <vt:lpstr>Debrief  After Reading Strategy/ Discuss Implications for Instruction: </vt:lpstr>
      <vt:lpstr>Pulling It Together!</vt:lpstr>
      <vt:lpstr>Application to Our Classrooms</vt:lpstr>
      <vt:lpstr>Share Out. (10 minutes) </vt:lpstr>
      <vt:lpstr>PL Evaluations.  (5 minutes) </vt:lpstr>
    </vt:vector>
  </TitlesOfParts>
  <Company>New York City Department of Education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Tashema</dc:creator>
  <cp:lastModifiedBy>Tashema Spence-Davis</cp:lastModifiedBy>
  <cp:revision>23</cp:revision>
  <cp:lastPrinted>2015-11-02T20:46:18Z</cp:lastPrinted>
  <dcterms:created xsi:type="dcterms:W3CDTF">2015-11-02T23:31:20Z</dcterms:created>
  <dcterms:modified xsi:type="dcterms:W3CDTF">2015-11-03T00:15:06Z</dcterms:modified>
</cp:coreProperties>
</file>