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4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notesSlides/notesSlide5.xml" ContentType="application/vnd.openxmlformats-officedocument.presentationml.notesSlide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notesSlides/notesSlide6.xml" ContentType="application/vnd.openxmlformats-officedocument.presentationml.notesSlide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notesSlides/notesSlide7.xml" ContentType="application/vnd.openxmlformats-officedocument.presentationml.notesSlide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17" r:id="rId2"/>
    <p:sldId id="579" r:id="rId3"/>
    <p:sldId id="580" r:id="rId4"/>
    <p:sldId id="581" r:id="rId5"/>
    <p:sldId id="582" r:id="rId6"/>
    <p:sldId id="583" r:id="rId7"/>
    <p:sldId id="584" r:id="rId8"/>
    <p:sldId id="585" r:id="rId9"/>
    <p:sldId id="586" r:id="rId10"/>
    <p:sldId id="587" r:id="rId11"/>
    <p:sldId id="588" r:id="rId12"/>
    <p:sldId id="589" r:id="rId13"/>
    <p:sldId id="590" r:id="rId14"/>
    <p:sldId id="591" r:id="rId15"/>
    <p:sldId id="592" r:id="rId16"/>
    <p:sldId id="593" r:id="rId17"/>
    <p:sldId id="594" r:id="rId18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D63B"/>
    <a:srgbClr val="73B84B"/>
    <a:srgbClr val="E0E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85786" autoAdjust="0"/>
  </p:normalViewPr>
  <p:slideViewPr>
    <p:cSldViewPr>
      <p:cViewPr varScale="1">
        <p:scale>
          <a:sx n="76" d="100"/>
          <a:sy n="76" d="100"/>
        </p:scale>
        <p:origin x="164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5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20" d="100"/>
          <a:sy n="120" d="100"/>
        </p:scale>
        <p:origin x="-1278" y="-72"/>
      </p:cViewPr>
      <p:guideLst>
        <p:guide orient="horz" pos="2905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7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Mathematics </a:t>
            </a:r>
            <a:r>
              <a:rPr lang="en-US" dirty="0" smtClean="0"/>
              <a:t>Blueprint DEF &amp; GHI</a:t>
            </a:r>
            <a:endParaRPr lang="en-US" dirty="0"/>
          </a:p>
        </c:rich>
      </c:tx>
      <c:layout>
        <c:manualLayout>
          <c:xMode val="edge"/>
          <c:yMode val="edge"/>
          <c:x val="0.547577582213988"/>
          <c:y val="1.9900497512437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Mathematics Blueprint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4"/>
              <c:layout>
                <c:manualLayout>
                  <c:x val="5.4895656425299803E-2"/>
                  <c:y val="-1.2299525992086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Algebra</c:v>
                </c:pt>
                <c:pt idx="1">
                  <c:v>Geometry</c:v>
                </c:pt>
                <c:pt idx="2">
                  <c:v>Functions</c:v>
                </c:pt>
                <c:pt idx="3">
                  <c:v>Number and Quantity</c:v>
                </c:pt>
                <c:pt idx="4">
                  <c:v>Statistics and Probability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</c:v>
                </c:pt>
                <c:pt idx="1">
                  <c:v>23</c:v>
                </c:pt>
                <c:pt idx="2">
                  <c:v>26</c:v>
                </c:pt>
                <c:pt idx="3">
                  <c:v>13</c:v>
                </c:pt>
                <c:pt idx="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Science Blueprint DEF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7.5075075075075007E-2"/>
                  <c:y val="-0.11082471977743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Physical Sciences</c:v>
                </c:pt>
                <c:pt idx="1">
                  <c:v>Earth and Space Sciences</c:v>
                </c:pt>
                <c:pt idx="2">
                  <c:v>Life Sciences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</c:v>
                </c:pt>
                <c:pt idx="1">
                  <c:v>40</c:v>
                </c:pt>
                <c:pt idx="2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Science </a:t>
            </a:r>
            <a:r>
              <a:rPr lang="en-US" dirty="0" smtClean="0"/>
              <a:t>Blueprint GHI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Science Blueprint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Physical Sciences</c:v>
                </c:pt>
                <c:pt idx="1">
                  <c:v>Earth and Space Sciences</c:v>
                </c:pt>
                <c:pt idx="2">
                  <c:v>Life Sciences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</c:v>
                </c:pt>
                <c:pt idx="1">
                  <c:v>30</c:v>
                </c:pt>
                <c:pt idx="2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Social Studies Blueprint DEF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2"/>
              <c:layout>
                <c:manualLayout>
                  <c:x val="-7.8703703703703706E-2"/>
                  <c:y val="-1.0891765439399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U.S. History</c:v>
                </c:pt>
                <c:pt idx="1">
                  <c:v>World History</c:v>
                </c:pt>
                <c:pt idx="2">
                  <c:v>Civics and Government</c:v>
                </c:pt>
                <c:pt idx="3">
                  <c:v>Geography</c:v>
                </c:pt>
                <c:pt idx="4">
                  <c:v>Economics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15</c:v>
                </c:pt>
                <c:pt idx="2">
                  <c:v>25</c:v>
                </c:pt>
                <c:pt idx="3">
                  <c:v>15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Social Studies </a:t>
            </a:r>
            <a:r>
              <a:rPr lang="en-US" dirty="0" smtClean="0"/>
              <a:t>Blueprint GHI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Social Studies Blueprint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U.S. History</c:v>
                </c:pt>
                <c:pt idx="1">
                  <c:v>World History</c:v>
                </c:pt>
                <c:pt idx="2">
                  <c:v>Civics and Government</c:v>
                </c:pt>
                <c:pt idx="3">
                  <c:v>Geography</c:v>
                </c:pt>
                <c:pt idx="4">
                  <c:v>Economics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25</c:v>
                </c:pt>
                <c:pt idx="2">
                  <c:v>20</c:v>
                </c:pt>
                <c:pt idx="3">
                  <c:v>10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Writing </a:t>
            </a:r>
            <a:r>
              <a:rPr lang="en-US" dirty="0" smtClean="0"/>
              <a:t>Blueprint DEF</a:t>
            </a:r>
            <a:r>
              <a:rPr lang="en-US" baseline="0" dirty="0" smtClean="0"/>
              <a:t> &amp; GHI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Writing Blueprint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Sheet1!$A$2:$A$3</c:f>
              <c:strCache>
                <c:ptCount val="2"/>
                <c:pt idx="0">
                  <c:v>Editing and Revising</c:v>
                </c:pt>
                <c:pt idx="1">
                  <c:v>Essay Writing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83.33</c:v>
                </c:pt>
                <c:pt idx="1">
                  <c:v>16.670000000000009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Reading Blueprint GHI</a:t>
            </a:r>
          </a:p>
        </c:rich>
      </c:tx>
      <c:layout>
        <c:manualLayout>
          <c:xMode val="edge"/>
          <c:yMode val="edge"/>
          <c:x val="0.312659667541557"/>
          <c:y val="2.0525451559934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Reading Blueprint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2.7777777777777801E-3"/>
                  <c:y val="-1.0262725779967299E-2"/>
                </c:manualLayout>
              </c:layout>
              <c:spPr>
                <a:solidFill>
                  <a:prstClr val="white"/>
                </a:solidFill>
                <a:ln w="9525" cap="flat" cmpd="sng" algn="ctr">
                  <a:solidFill>
                    <a:schemeClr val="bg1">
                      <a:lumMod val="6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77593"/>
                        <a:gd name="adj2" fmla="val -26615"/>
                      </a:avLst>
                    </a:prstGeom>
                  </c15:spPr>
                </c:ext>
              </c:extLst>
            </c:dLbl>
            <c:dLbl>
              <c:idx val="1"/>
              <c:layout>
                <c:manualLayout>
                  <c:x val="4.1666666666666699E-2"/>
                  <c:y val="-4.87479474548440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/>
              </a:solidFill>
              <a:ln>
                <a:solidFill>
                  <a:prstClr val="white">
                    <a:lumMod val="65000"/>
                  </a:prstClr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Sheet1!$A$2:$A$3</c:f>
              <c:strCache>
                <c:ptCount val="2"/>
                <c:pt idx="0">
                  <c:v>Informational Texts</c:v>
                </c:pt>
                <c:pt idx="1">
                  <c:v>Literature Texts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</a:defRPr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Writing Blueprint DEF Editing and Revising Subdomains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Revising and Editing Subdomains DEF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0.14011799410029499"/>
                  <c:y val="-0.15920398009950301"/>
                </c:manualLayout>
              </c:layout>
              <c:spPr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25000"/>
                      <a:lumOff val="7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94191"/>
                        <a:gd name="adj2" fmla="val 17600"/>
                      </a:avLst>
                    </a:prstGeom>
                  </c15:spPr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Conventions: Grammar and Usage</c:v>
                </c:pt>
                <c:pt idx="1">
                  <c:v>Conventions: Capitalization, Punctuation, and Spelling</c:v>
                </c:pt>
                <c:pt idx="2">
                  <c:v>Knowledge of Language</c:v>
                </c:pt>
                <c:pt idx="3">
                  <c:v>Text Types and Purposes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20.8</c:v>
                </c:pt>
                <c:pt idx="2">
                  <c:v>25</c:v>
                </c:pt>
                <c:pt idx="3">
                  <c:v>12.5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Writing Blueprint GHI Editing and Revising Subdomains</a:t>
            </a:r>
            <a:endParaRPr lang="en-US" dirty="0"/>
          </a:p>
        </c:rich>
      </c:tx>
      <c:layout>
        <c:manualLayout>
          <c:xMode val="edge"/>
          <c:yMode val="edge"/>
          <c:x val="0.255217522588437"/>
          <c:y val="2.4875621890547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Revising and Editing Subdomains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-0.15044247787610601"/>
                  <c:y val="-1.741293532338309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Conventions: Grammar and Usage</c:v>
                </c:pt>
                <c:pt idx="1">
                  <c:v>Conventions: Capitalization, Punctuation, and Spelling</c:v>
                </c:pt>
                <c:pt idx="2">
                  <c:v>Knowledge of Language</c:v>
                </c:pt>
                <c:pt idx="3">
                  <c:v>Text Types and Purposes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10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Reading Blueprint DEF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4.2281564379332698E-2"/>
                  <c:y val="7.530593778425019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4506909872981802E-2"/>
                  <c:y val="-7.53059377842503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Sheet1!$A$2:$A$3</c:f>
              <c:strCache>
                <c:ptCount val="2"/>
                <c:pt idx="0">
                  <c:v>Informational Texts</c:v>
                </c:pt>
                <c:pt idx="1">
                  <c:v>Literature Texts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</c:ser>
        <c:dLbls>
          <c:dLblPos val="bestFit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Reading </a:t>
            </a:r>
            <a:r>
              <a:rPr lang="en-US" dirty="0" smtClean="0"/>
              <a:t>Blueprint DEF Subdomains</a:t>
            </a:r>
            <a:endParaRPr lang="en-US" dirty="0"/>
          </a:p>
        </c:rich>
      </c:tx>
      <c:layout>
        <c:manualLayout>
          <c:xMode val="edge"/>
          <c:yMode val="edge"/>
          <c:x val="0.56184148856393001"/>
          <c:y val="3.853564547206170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Reading Blueprint DEF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3"/>
              <c:layout>
                <c:manualLayout>
                  <c:x val="-5.3571428571428603E-2"/>
                  <c:y val="-3.59666024405908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Key Ideas and Details</c:v>
                </c:pt>
                <c:pt idx="1">
                  <c:v>Craft and Structure</c:v>
                </c:pt>
                <c:pt idx="2">
                  <c:v>Integration of Knowledge and Ideas</c:v>
                </c:pt>
                <c:pt idx="3">
                  <c:v>Vocabulary Acquisition and Use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40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Reading </a:t>
            </a:r>
            <a:r>
              <a:rPr lang="en-US" dirty="0" smtClean="0"/>
              <a:t>Blueprint GHI Subdomains</a:t>
            </a:r>
            <a:endParaRPr lang="en-US" dirty="0"/>
          </a:p>
        </c:rich>
      </c:tx>
      <c:layout>
        <c:manualLayout>
          <c:xMode val="edge"/>
          <c:yMode val="edge"/>
          <c:x val="0.57077005999250097"/>
          <c:y val="2.569043031470780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Reading Blueprint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3"/>
              <c:layout>
                <c:manualLayout>
                  <c:x val="-5.3571428571428603E-2"/>
                  <c:y val="-3.59666024405908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Key Ideas and Details</c:v>
                </c:pt>
                <c:pt idx="1">
                  <c:v>Craft and Structure</c:v>
                </c:pt>
                <c:pt idx="2">
                  <c:v>Integration of Knowledge and Ideas</c:v>
                </c:pt>
                <c:pt idx="3">
                  <c:v>Vocabulary Acquisition and Use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</c:v>
                </c:pt>
                <c:pt idx="1">
                  <c:v>35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0559"/>
          </a:xfrm>
          <a:prstGeom prst="rect">
            <a:avLst/>
          </a:prstGeom>
        </p:spPr>
        <p:txBody>
          <a:bodyPr vert="horz" lIns="87307" tIns="43654" rIns="87307" bIns="436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5" y="1"/>
            <a:ext cx="3038145" cy="460559"/>
          </a:xfrm>
          <a:prstGeom prst="rect">
            <a:avLst/>
          </a:prstGeom>
        </p:spPr>
        <p:txBody>
          <a:bodyPr vert="horz" lIns="87307" tIns="43654" rIns="87307" bIns="43654" rtlCol="0"/>
          <a:lstStyle>
            <a:lvl1pPr algn="r">
              <a:defRPr sz="1200"/>
            </a:lvl1pPr>
          </a:lstStyle>
          <a:p>
            <a:fld id="{56666F6F-70E7-45A9-9749-CEB97D0CC3D7}" type="datetimeFigureOut">
              <a:rPr lang="en-US" smtClean="0"/>
              <a:t>11/9/2016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1293"/>
            <a:ext cx="3038145" cy="460559"/>
          </a:xfrm>
          <a:prstGeom prst="rect">
            <a:avLst/>
          </a:prstGeom>
        </p:spPr>
        <p:txBody>
          <a:bodyPr vert="horz" lIns="87307" tIns="43654" rIns="87307" bIns="436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5" y="8761293"/>
            <a:ext cx="3038145" cy="460559"/>
          </a:xfrm>
          <a:prstGeom prst="rect">
            <a:avLst/>
          </a:prstGeom>
        </p:spPr>
        <p:txBody>
          <a:bodyPr vert="horz" lIns="87307" tIns="43654" rIns="87307" bIns="43654" rtlCol="0" anchor="b"/>
          <a:lstStyle>
            <a:lvl1pPr algn="r">
              <a:defRPr sz="1200"/>
            </a:lvl1pPr>
          </a:lstStyle>
          <a:p>
            <a:fld id="{A6C7BB13-125A-4D11-B0BC-1B84586430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5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292" tIns="46146" rIns="92292" bIns="4614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169"/>
          </a:xfrm>
          <a:prstGeom prst="rect">
            <a:avLst/>
          </a:prstGeom>
        </p:spPr>
        <p:txBody>
          <a:bodyPr vert="horz" lIns="92292" tIns="46146" rIns="92292" bIns="46146" rtlCol="0"/>
          <a:lstStyle>
            <a:lvl1pPr algn="r">
              <a:defRPr sz="1300"/>
            </a:lvl1pPr>
          </a:lstStyle>
          <a:p>
            <a:fld id="{1657A069-3922-4D40-9261-29DF7C49DE82}" type="datetimeFigureOut">
              <a:rPr lang="en-US" smtClean="0"/>
              <a:t>11/9/2016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2" tIns="46146" rIns="92292" bIns="461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vert="horz" lIns="92292" tIns="46146" rIns="92292" bIns="461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7840" cy="461169"/>
          </a:xfrm>
          <a:prstGeom prst="rect">
            <a:avLst/>
          </a:prstGeom>
        </p:spPr>
        <p:txBody>
          <a:bodyPr vert="horz" lIns="92292" tIns="46146" rIns="92292" bIns="4614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6"/>
            <a:ext cx="3037840" cy="461169"/>
          </a:xfrm>
          <a:prstGeom prst="rect">
            <a:avLst/>
          </a:prstGeom>
        </p:spPr>
        <p:txBody>
          <a:bodyPr vert="horz" lIns="92292" tIns="46146" rIns="92292" bIns="46146" rtlCol="0" anchor="b"/>
          <a:lstStyle>
            <a:lvl1pPr algn="r">
              <a:defRPr sz="1300"/>
            </a:lvl1pPr>
          </a:lstStyle>
          <a:p>
            <a:fld id="{A1B6894A-C5CE-492F-AD15-215790070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937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075BE-2E85-40B6-A2C2-A34F7BBE357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20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Mathematics blueprint is the same for forms GHI</a:t>
            </a:r>
            <a:r>
              <a:rPr lang="en-US" baseline="0" dirty="0" smtClean="0"/>
              <a:t> as it was for forms DEF.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7477B-1A63-4768-BAF9-FBB8A58564D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873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7477B-1A63-4768-BAF9-FBB8A58564D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101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7477B-1A63-4768-BAF9-FBB8A58564D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780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same between DEF and GHI; Editing</a:t>
            </a:r>
            <a:r>
              <a:rPr lang="en-US" baseline="0" dirty="0" smtClean="0"/>
              <a:t> and Revising is worth 40 points and Essay Writing is worth 8 points (one essay scored on a 4-point rubric by two scorers for a total of 8 points).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7477B-1A63-4768-BAF9-FBB8A58564D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329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7477B-1A63-4768-BAF9-FBB8A58564D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572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6894A-C5CE-492F-AD15-21579007039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959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324572"/>
            <a:ext cx="1371600" cy="365125"/>
          </a:xfrm>
        </p:spPr>
        <p:txBody>
          <a:bodyPr/>
          <a:lstStyle/>
          <a:p>
            <a:fld id="{261F985A-E05E-4953-B023-4323971F6A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E0EB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705600"/>
            <a:ext cx="1295400" cy="152400"/>
          </a:xfrm>
          <a:prstGeom prst="rect">
            <a:avLst/>
          </a:prstGeom>
          <a:solidFill>
            <a:srgbClr val="73B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219200" y="6705600"/>
            <a:ext cx="1295400" cy="152400"/>
          </a:xfrm>
          <a:prstGeom prst="rect">
            <a:avLst/>
          </a:prstGeom>
          <a:solidFill>
            <a:srgbClr val="BBD6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514600" y="6705600"/>
            <a:ext cx="1295400" cy="152400"/>
          </a:xfrm>
          <a:prstGeom prst="rect">
            <a:avLst/>
          </a:prstGeom>
          <a:solidFill>
            <a:srgbClr val="E0EB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810000" y="6705600"/>
            <a:ext cx="1295400" cy="152400"/>
          </a:xfrm>
          <a:prstGeom prst="rect">
            <a:avLst/>
          </a:prstGeom>
          <a:solidFill>
            <a:srgbClr val="73B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5105400" y="6705600"/>
            <a:ext cx="1295400" cy="152400"/>
          </a:xfrm>
          <a:prstGeom prst="rect">
            <a:avLst/>
          </a:prstGeom>
          <a:solidFill>
            <a:srgbClr val="BBD6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6400800" y="6705600"/>
            <a:ext cx="1295400" cy="152400"/>
          </a:xfrm>
          <a:prstGeom prst="rect">
            <a:avLst/>
          </a:prstGeom>
          <a:solidFill>
            <a:srgbClr val="E0EB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7696200" y="6705600"/>
            <a:ext cx="1447800" cy="152400"/>
          </a:xfrm>
          <a:prstGeom prst="rect">
            <a:avLst/>
          </a:prstGeom>
          <a:solidFill>
            <a:srgbClr val="73B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 userDrawn="1"/>
        </p:nvSpPr>
        <p:spPr>
          <a:xfrm>
            <a:off x="8458200" y="762000"/>
            <a:ext cx="381000" cy="304800"/>
          </a:xfrm>
          <a:prstGeom prst="rect">
            <a:avLst/>
          </a:prstGeom>
          <a:solidFill>
            <a:srgbClr val="BBD6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 userDrawn="1"/>
        </p:nvSpPr>
        <p:spPr>
          <a:xfrm>
            <a:off x="8305800" y="533400"/>
            <a:ext cx="381000" cy="304800"/>
          </a:xfrm>
          <a:prstGeom prst="rect">
            <a:avLst/>
          </a:prstGeom>
          <a:solidFill>
            <a:srgbClr val="73B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8534400" y="381000"/>
            <a:ext cx="381000" cy="304800"/>
          </a:xfrm>
          <a:prstGeom prst="rect">
            <a:avLst/>
          </a:prstGeom>
          <a:solidFill>
            <a:srgbClr val="E0EB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" name="Picture 29" descr="TASC_Logo_ver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467710"/>
            <a:ext cx="1066800" cy="740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668" y="304800"/>
            <a:ext cx="69342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19800" y="6248400"/>
            <a:ext cx="2133600" cy="365125"/>
          </a:xfrm>
        </p:spPr>
        <p:txBody>
          <a:bodyPr/>
          <a:lstStyle/>
          <a:p>
            <a:fld id="{261F985A-E05E-4953-B023-4323971F6AE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TASC_Logo_ver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52400" y="304800"/>
            <a:ext cx="1066800" cy="740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985A-E05E-4953-B023-4323971F6AE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ASC_Logo_ver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467710"/>
            <a:ext cx="1066800" cy="7409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SC_Logo_ver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467710"/>
            <a:ext cx="1066800" cy="740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985A-E05E-4953-B023-4323971F6AE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ASC_Logo_ver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467710"/>
            <a:ext cx="1066800" cy="7409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985A-E05E-4953-B023-4323971F6AE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ASC_Logo_ver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467710"/>
            <a:ext cx="1066800" cy="7409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985A-E05E-4953-B023-4323971F6AE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TASC_Logo_ver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467710"/>
            <a:ext cx="1066800" cy="7409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985A-E05E-4953-B023-4323971F6A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29643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F985A-E05E-4953-B023-4323971F6A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E0EB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8458200" y="762000"/>
            <a:ext cx="381000" cy="304800"/>
          </a:xfrm>
          <a:prstGeom prst="rect">
            <a:avLst/>
          </a:prstGeom>
          <a:solidFill>
            <a:srgbClr val="BBD6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305800" y="533400"/>
            <a:ext cx="381000" cy="304800"/>
          </a:xfrm>
          <a:prstGeom prst="rect">
            <a:avLst/>
          </a:prstGeom>
          <a:solidFill>
            <a:srgbClr val="73B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534400" y="381000"/>
            <a:ext cx="381000" cy="304800"/>
          </a:xfrm>
          <a:prstGeom prst="rect">
            <a:avLst/>
          </a:prstGeom>
          <a:solidFill>
            <a:srgbClr val="E0EB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705600"/>
            <a:ext cx="1295400" cy="152400"/>
          </a:xfrm>
          <a:prstGeom prst="rect">
            <a:avLst/>
          </a:prstGeom>
          <a:solidFill>
            <a:srgbClr val="73B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1219200" y="6705600"/>
            <a:ext cx="1295400" cy="152400"/>
          </a:xfrm>
          <a:prstGeom prst="rect">
            <a:avLst/>
          </a:prstGeom>
          <a:solidFill>
            <a:srgbClr val="BBD6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514600" y="6705600"/>
            <a:ext cx="1295400" cy="152400"/>
          </a:xfrm>
          <a:prstGeom prst="rect">
            <a:avLst/>
          </a:prstGeom>
          <a:solidFill>
            <a:srgbClr val="E0EB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3810000" y="6705600"/>
            <a:ext cx="1295400" cy="152400"/>
          </a:xfrm>
          <a:prstGeom prst="rect">
            <a:avLst/>
          </a:prstGeom>
          <a:solidFill>
            <a:srgbClr val="73B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5105400" y="6705600"/>
            <a:ext cx="1295400" cy="152400"/>
          </a:xfrm>
          <a:prstGeom prst="rect">
            <a:avLst/>
          </a:prstGeom>
          <a:solidFill>
            <a:srgbClr val="BBD6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6400800" y="6705600"/>
            <a:ext cx="1295400" cy="152400"/>
          </a:xfrm>
          <a:prstGeom prst="rect">
            <a:avLst/>
          </a:prstGeom>
          <a:solidFill>
            <a:srgbClr val="E0EB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696200" y="6705600"/>
            <a:ext cx="1447800" cy="152400"/>
          </a:xfrm>
          <a:prstGeom prst="rect">
            <a:avLst/>
          </a:prstGeom>
          <a:solidFill>
            <a:srgbClr val="73B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DRC CTB_LockupInterimLogo from AI 50percent"/>
          <p:cNvPicPr/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993658"/>
            <a:ext cx="1905000" cy="52144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3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../Marketing/Branding%20Guidelines/TASC%20Test%20Branding%20and%20Tradmark%20Guidelines_February%2006%202014.doc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7" Type="http://schemas.openxmlformats.org/officeDocument/2006/relationships/chart" Target="../charts/chart2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6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7" Type="http://schemas.openxmlformats.org/officeDocument/2006/relationships/chart" Target="../charts/chart3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1.xml"/><Relationship Id="rId5" Type="http://schemas.openxmlformats.org/officeDocument/2006/relationships/chart" Target="../charts/chart30.xml"/><Relationship Id="rId4" Type="http://schemas.openxmlformats.org/officeDocument/2006/relationships/chart" Target="../charts/chart2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7" Type="http://schemas.openxmlformats.org/officeDocument/2006/relationships/chart" Target="../charts/chart3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6.xml"/><Relationship Id="rId5" Type="http://schemas.openxmlformats.org/officeDocument/2006/relationships/chart" Target="../charts/chart35.xml"/><Relationship Id="rId4" Type="http://schemas.openxmlformats.org/officeDocument/2006/relationships/chart" Target="../charts/chart3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3" action="ppaction://hlinkfile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330" y="1752598"/>
            <a:ext cx="2527070" cy="166254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9600" y="3643894"/>
            <a:ext cx="772806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i="1" dirty="0" smtClean="0">
                <a:solidFill>
                  <a:srgbClr val="73B84B"/>
                </a:solidFill>
              </a:rPr>
              <a:t>TASC Updates: from DEF to GHI</a:t>
            </a:r>
            <a:endParaRPr lang="en-US" sz="54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59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09600" y="1828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/>
          </p:nvPr>
        </p:nvGraphicFramePr>
        <p:xfrm>
          <a:off x="228600" y="1676400"/>
          <a:ext cx="853440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>
            <p:extLst/>
          </p:nvPr>
        </p:nvGraphicFramePr>
        <p:xfrm>
          <a:off x="228600" y="1752600"/>
          <a:ext cx="8458200" cy="492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/>
          <p:nvPr>
            <p:extLst/>
          </p:nvPr>
        </p:nvGraphicFramePr>
        <p:xfrm>
          <a:off x="381000" y="1676400"/>
          <a:ext cx="8229600" cy="4664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296615696"/>
              </p:ext>
            </p:extLst>
          </p:nvPr>
        </p:nvGraphicFramePr>
        <p:xfrm>
          <a:off x="685800" y="1527048"/>
          <a:ext cx="8382000" cy="4511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20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09600" y="1828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/>
          </p:nvPr>
        </p:nvGraphicFramePr>
        <p:xfrm>
          <a:off x="228600" y="1676400"/>
          <a:ext cx="853440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>
            <p:extLst/>
          </p:nvPr>
        </p:nvGraphicFramePr>
        <p:xfrm>
          <a:off x="228600" y="1752600"/>
          <a:ext cx="8458200" cy="492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/>
          <p:nvPr>
            <p:extLst/>
          </p:nvPr>
        </p:nvGraphicFramePr>
        <p:xfrm>
          <a:off x="381000" y="1676400"/>
          <a:ext cx="8229600" cy="4664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77501499"/>
              </p:ext>
            </p:extLst>
          </p:nvPr>
        </p:nvGraphicFramePr>
        <p:xfrm>
          <a:off x="685800" y="1527048"/>
          <a:ext cx="86106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54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09600" y="1828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/>
          </p:nvPr>
        </p:nvGraphicFramePr>
        <p:xfrm>
          <a:off x="228600" y="1676400"/>
          <a:ext cx="853440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>
            <p:extLst/>
          </p:nvPr>
        </p:nvGraphicFramePr>
        <p:xfrm>
          <a:off x="228600" y="1752600"/>
          <a:ext cx="8458200" cy="492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/>
          <p:nvPr>
            <p:extLst/>
          </p:nvPr>
        </p:nvGraphicFramePr>
        <p:xfrm>
          <a:off x="381000" y="1676400"/>
          <a:ext cx="8229600" cy="4664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032678854"/>
              </p:ext>
            </p:extLst>
          </p:nvPr>
        </p:nvGraphicFramePr>
        <p:xfrm>
          <a:off x="685800" y="1527048"/>
          <a:ext cx="86106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42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Item Types Included in Forms </a:t>
            </a:r>
            <a:r>
              <a:rPr lang="en-US" sz="2400" dirty="0" smtClean="0"/>
              <a:t>GHI</a:t>
            </a:r>
          </a:p>
          <a:p>
            <a:pPr marL="0" indent="0">
              <a:buNone/>
            </a:pPr>
            <a:endParaRPr lang="en-US" sz="800" dirty="0"/>
          </a:p>
          <a:p>
            <a:pPr marL="740664"/>
            <a:r>
              <a:rPr lang="en-US" sz="2400" dirty="0"/>
              <a:t>Multiple </a:t>
            </a:r>
            <a:r>
              <a:rPr lang="en-US" sz="2400" dirty="0" smtClean="0"/>
              <a:t>Choice (MC)</a:t>
            </a:r>
            <a:endParaRPr lang="en-US" sz="2400" dirty="0"/>
          </a:p>
          <a:p>
            <a:pPr marL="740664"/>
            <a:r>
              <a:rPr lang="en-US" sz="2400" dirty="0"/>
              <a:t>Selected Response </a:t>
            </a:r>
            <a:r>
              <a:rPr lang="en-US" sz="2400" dirty="0" smtClean="0"/>
              <a:t>(SR) (e.g., Multiple </a:t>
            </a:r>
            <a:r>
              <a:rPr lang="en-US" sz="2400" dirty="0"/>
              <a:t>Select, Evidence-Based Selected </a:t>
            </a:r>
            <a:r>
              <a:rPr lang="en-US" sz="2400" dirty="0" smtClean="0"/>
              <a:t>Response)</a:t>
            </a:r>
            <a:endParaRPr lang="en-US" sz="2400" dirty="0"/>
          </a:p>
          <a:p>
            <a:pPr marL="740664"/>
            <a:r>
              <a:rPr lang="en-US" sz="2400" dirty="0"/>
              <a:t>Technology Enhanced </a:t>
            </a:r>
            <a:r>
              <a:rPr lang="en-US" sz="2400" dirty="0" smtClean="0"/>
              <a:t>(TE) (e.g., Drag </a:t>
            </a:r>
            <a:r>
              <a:rPr lang="en-US" sz="2400" dirty="0"/>
              <a:t>and Drop, </a:t>
            </a:r>
            <a:r>
              <a:rPr lang="en-US" sz="2400" dirty="0" smtClean="0"/>
              <a:t>Matching)</a:t>
            </a:r>
            <a:endParaRPr lang="en-US" sz="2400" dirty="0"/>
          </a:p>
          <a:p>
            <a:pPr marL="740664"/>
            <a:r>
              <a:rPr lang="en-US" sz="2400" dirty="0"/>
              <a:t>Constructed </a:t>
            </a:r>
            <a:r>
              <a:rPr lang="en-US" sz="2400" dirty="0" smtClean="0"/>
              <a:t>Response (CR)</a:t>
            </a:r>
            <a:endParaRPr lang="en-US" sz="2400" dirty="0"/>
          </a:p>
          <a:p>
            <a:pPr marL="740664"/>
            <a:r>
              <a:rPr lang="en-US" sz="2400" dirty="0"/>
              <a:t>Gridded Response </a:t>
            </a:r>
            <a:r>
              <a:rPr lang="en-US" sz="2400" dirty="0" smtClean="0"/>
              <a:t>(GR) (Mathematics </a:t>
            </a:r>
            <a:r>
              <a:rPr lang="en-US" sz="2400" dirty="0"/>
              <a:t>only)</a:t>
            </a:r>
          </a:p>
          <a:p>
            <a:pPr marL="740664"/>
            <a:r>
              <a:rPr lang="en-US" sz="2400" dirty="0"/>
              <a:t>Extended Constructed Response </a:t>
            </a:r>
            <a:r>
              <a:rPr lang="en-US" sz="2400" dirty="0" smtClean="0"/>
              <a:t>(ECR) (Writing </a:t>
            </a:r>
            <a:r>
              <a:rPr lang="en-US" sz="2400" dirty="0"/>
              <a:t>only)</a:t>
            </a:r>
          </a:p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38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751805"/>
              </p:ext>
            </p:extLst>
          </p:nvPr>
        </p:nvGraphicFramePr>
        <p:xfrm>
          <a:off x="571500" y="2735179"/>
          <a:ext cx="800100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1"/>
                <a:gridCol w="1143000"/>
                <a:gridCol w="1066800"/>
                <a:gridCol w="1104899"/>
                <a:gridCol w="990600"/>
                <a:gridCol w="990600"/>
                <a:gridCol w="1104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MC Items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 Items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1-point SR or TE Items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2-point SR or TE Items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 Items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ECR Items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Mathematics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Reading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Science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Social Studies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Writing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rgbClr val="E0EBA9"/>
                    </a:solidFill>
                  </a:tcPr>
                </a:tc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76988" y="1600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Item Counts by Item Type for Forms GHI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761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366714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  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Testing Times</a:t>
            </a: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180808"/>
              </p:ext>
            </p:extLst>
          </p:nvPr>
        </p:nvGraphicFramePr>
        <p:xfrm>
          <a:off x="685800" y="2438400"/>
          <a:ext cx="80010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50"/>
                <a:gridCol w="2000250"/>
                <a:gridCol w="2000250"/>
                <a:gridCol w="20002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 English Testing Time (minutes)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 Spanish Testing Time (minutes)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GHI English</a:t>
                      </a:r>
                      <a:r>
                        <a:rPr lang="en-US" baseline="0" dirty="0" smtClean="0"/>
                        <a:t> and Spanish Testing Time (minutes)</a:t>
                      </a:r>
                      <a:endParaRPr lang="en-US" dirty="0"/>
                    </a:p>
                  </a:txBody>
                  <a:tcPr anchor="ctr">
                    <a:solidFill>
                      <a:srgbClr val="73B8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Mathematics Part I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Mathematics Part II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Reading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Science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Social Studies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>
                    <a:solidFill>
                      <a:srgbClr val="E0EBA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Writing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92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253" y="1828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Additional Changes for GHI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253" y="2743200"/>
            <a:ext cx="8229600" cy="3001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New item types (print and online)</a:t>
            </a:r>
          </a:p>
          <a:p>
            <a:r>
              <a:rPr lang="en-US" sz="2400" dirty="0" smtClean="0"/>
              <a:t>New mathematics reference sheet</a:t>
            </a:r>
          </a:p>
          <a:p>
            <a:pPr marL="0" indent="0">
              <a:buNone/>
            </a:pPr>
            <a:endParaRPr lang="en-US" sz="2400" dirty="0"/>
          </a:p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  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89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Support for Adult Educators and 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Examinees</a:t>
            </a:r>
          </a:p>
          <a:p>
            <a:pPr marL="0" indent="0">
              <a:buNone/>
            </a:pPr>
            <a:endParaRPr lang="en-US" sz="900" dirty="0"/>
          </a:p>
          <a:p>
            <a:pPr marL="740664"/>
            <a:r>
              <a:rPr lang="en-US" sz="2400" dirty="0"/>
              <a:t>Test </a:t>
            </a:r>
            <a:r>
              <a:rPr lang="en-US" sz="2400" dirty="0" smtClean="0"/>
              <a:t>blueprints</a:t>
            </a:r>
            <a:endParaRPr lang="en-US" sz="2400" dirty="0"/>
          </a:p>
          <a:p>
            <a:pPr marL="740664"/>
            <a:r>
              <a:rPr lang="en-US" sz="2400" dirty="0"/>
              <a:t>Item </a:t>
            </a:r>
            <a:r>
              <a:rPr lang="en-US" sz="2400" dirty="0" smtClean="0"/>
              <a:t>specifications</a:t>
            </a:r>
            <a:endParaRPr lang="en-US" sz="2400" dirty="0"/>
          </a:p>
          <a:p>
            <a:pPr marL="740664"/>
            <a:r>
              <a:rPr lang="en-US" sz="2400" dirty="0"/>
              <a:t>Online Tools Training (</a:t>
            </a:r>
            <a:r>
              <a:rPr lang="en-US" sz="2400" dirty="0" err="1" smtClean="0"/>
              <a:t>nonsecure</a:t>
            </a:r>
            <a:r>
              <a:rPr lang="en-US" sz="2400" dirty="0" smtClean="0"/>
              <a:t> </a:t>
            </a:r>
            <a:r>
              <a:rPr lang="en-US" sz="2400" dirty="0"/>
              <a:t>practice of the online tools in INSIGHT)</a:t>
            </a:r>
          </a:p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46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653127710"/>
              </p:ext>
            </p:extLst>
          </p:nvPr>
        </p:nvGraphicFramePr>
        <p:xfrm>
          <a:off x="685800" y="1524000"/>
          <a:ext cx="7772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07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7048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09600" y="1828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299046671"/>
              </p:ext>
            </p:extLst>
          </p:nvPr>
        </p:nvGraphicFramePr>
        <p:xfrm>
          <a:off x="4555958" y="1417638"/>
          <a:ext cx="4572000" cy="4949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  <p:graphicFrame>
        <p:nvGraphicFramePr>
          <p:cNvPr id="9" name="Chart 8"/>
          <p:cNvGraphicFramePr/>
          <p:nvPr>
            <p:extLst/>
          </p:nvPr>
        </p:nvGraphicFramePr>
        <p:xfrm>
          <a:off x="-370973" y="1516939"/>
          <a:ext cx="5628773" cy="4850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7450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09600" y="1828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067569661"/>
              </p:ext>
            </p:extLst>
          </p:nvPr>
        </p:nvGraphicFramePr>
        <p:xfrm>
          <a:off x="685800" y="1527048"/>
          <a:ext cx="853440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12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09600" y="1828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117434106"/>
              </p:ext>
            </p:extLst>
          </p:nvPr>
        </p:nvGraphicFramePr>
        <p:xfrm>
          <a:off x="685800" y="1527048"/>
          <a:ext cx="853440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58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728185394"/>
              </p:ext>
            </p:extLst>
          </p:nvPr>
        </p:nvGraphicFramePr>
        <p:xfrm>
          <a:off x="609600" y="1981200"/>
          <a:ext cx="7924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/>
          </p:nvPr>
        </p:nvGraphicFramePr>
        <p:xfrm>
          <a:off x="228600" y="1676400"/>
          <a:ext cx="853440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591505063"/>
              </p:ext>
            </p:extLst>
          </p:nvPr>
        </p:nvGraphicFramePr>
        <p:xfrm>
          <a:off x="685800" y="1527048"/>
          <a:ext cx="8458200" cy="492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0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09600" y="1828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/>
          </p:nvPr>
        </p:nvGraphicFramePr>
        <p:xfrm>
          <a:off x="228600" y="1676400"/>
          <a:ext cx="853440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>
            <p:extLst/>
          </p:nvPr>
        </p:nvGraphicFramePr>
        <p:xfrm>
          <a:off x="685800" y="1527048"/>
          <a:ext cx="8458200" cy="492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43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09600" y="1828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/>
          </p:nvPr>
        </p:nvGraphicFramePr>
        <p:xfrm>
          <a:off x="228600" y="1676400"/>
          <a:ext cx="853440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/>
          </p:nvPr>
        </p:nvGraphicFramePr>
        <p:xfrm>
          <a:off x="228600" y="1752600"/>
          <a:ext cx="8458200" cy="492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648616954"/>
              </p:ext>
            </p:extLst>
          </p:nvPr>
        </p:nvGraphicFramePr>
        <p:xfrm>
          <a:off x="685800" y="1527048"/>
          <a:ext cx="8229600" cy="4664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52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/>
          </a:bodyPr>
          <a:lstStyle/>
          <a:p>
            <a:pPr marL="800100" lvl="2" indent="-400050"/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09600" y="1828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/>
          </p:nvPr>
        </p:nvGraphicFramePr>
        <p:xfrm>
          <a:off x="228600" y="1676400"/>
          <a:ext cx="853440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/>
          </p:nvPr>
        </p:nvGraphicFramePr>
        <p:xfrm>
          <a:off x="228600" y="1752600"/>
          <a:ext cx="8458200" cy="492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/>
          <p:nvPr>
            <p:extLst/>
          </p:nvPr>
        </p:nvGraphicFramePr>
        <p:xfrm>
          <a:off x="685800" y="1527048"/>
          <a:ext cx="8229600" cy="4664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TASC</a:t>
            </a:r>
          </a:p>
          <a:p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Where We Are Headed</a:t>
            </a:r>
            <a:b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</a:br>
            <a:r>
              <a:rPr lang="en-US" sz="2800" b="1" dirty="0" smtClean="0">
                <a:solidFill>
                  <a:srgbClr val="73B84B"/>
                </a:solidFill>
                <a:latin typeface="Candara" pitchFamily="34" charset="0"/>
              </a:rPr>
              <a:t>FORMS GHI</a:t>
            </a:r>
            <a:endParaRPr lang="en-US" sz="2800" b="1" dirty="0">
              <a:solidFill>
                <a:srgbClr val="73B8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02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22704</TotalTime>
  <Words>420</Words>
  <Application>Microsoft Office PowerPoint</Application>
  <PresentationFormat>On-screen Show (4:3)</PresentationFormat>
  <Paragraphs>143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Item Counts by Item Type for Forms GHI</vt:lpstr>
      <vt:lpstr>PowerPoint Presentation</vt:lpstr>
      <vt:lpstr>Additional Changes for GHI</vt:lpstr>
      <vt:lpstr>PowerPoint Presentation</vt:lpstr>
    </vt:vector>
  </TitlesOfParts>
  <Company>The McGraw-Hill Companies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michael_bellowe</dc:creator>
  <cp:lastModifiedBy>Zweig Robert</cp:lastModifiedBy>
  <cp:revision>492</cp:revision>
  <cp:lastPrinted>2016-09-12T19:38:05Z</cp:lastPrinted>
  <dcterms:created xsi:type="dcterms:W3CDTF">2013-05-22T16:45:55Z</dcterms:created>
  <dcterms:modified xsi:type="dcterms:W3CDTF">2016-11-09T15:52:52Z</dcterms:modified>
</cp:coreProperties>
</file>